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40.jpg" ContentType="image/jpeg"/>
  <Override PartName="/ppt/media/image41.jpg" ContentType="image/jpeg"/>
  <Override PartName="/ppt/media/image69.jpg" ContentType="image/jpeg"/>
  <Override PartName="/ppt/media/image70.jpg" ContentType="image/jpeg"/>
  <Override PartName="/ppt/media/image71.jpg" ContentType="image/jpeg"/>
  <Override PartName="/ppt/media/image72.jpg" ContentType="image/jpeg"/>
  <Override PartName="/ppt/media/image73.jpg" ContentType="image/jpeg"/>
  <Override PartName="/ppt/media/image74.jpg" ContentType="image/jpeg"/>
  <Override PartName="/ppt/media/image75.jpg" ContentType="image/jpeg"/>
  <Override PartName="/ppt/media/image76.jpg" ContentType="image/jpeg"/>
  <Override PartName="/ppt/media/image77.jpg" ContentType="image/jpeg"/>
  <Override PartName="/ppt/media/image78.jpg" ContentType="image/jpeg"/>
  <Override PartName="/ppt/media/image79.jpg" ContentType="image/jpeg"/>
  <Override PartName="/ppt/media/image80.jpg" ContentType="image/jpeg"/>
  <Override PartName="/ppt/media/image81.jpg" ContentType="image/jpeg"/>
  <Override PartName="/ppt/media/image82.jpg" ContentType="image/jpeg"/>
  <Override PartName="/ppt/media/image83.jpg" ContentType="image/jpeg"/>
  <Override PartName="/ppt/media/image84.jpg" ContentType="image/jpeg"/>
  <Override PartName="/ppt/media/image85.jpg" ContentType="image/jpeg"/>
  <Override PartName="/ppt/media/image86.jpg" ContentType="image/jpeg"/>
  <Override PartName="/ppt/media/image87.jpg" ContentType="image/jpeg"/>
  <Override PartName="/ppt/media/image88.jpg" ContentType="image/jpeg"/>
  <Override PartName="/ppt/media/image89.jpg" ContentType="image/jpeg"/>
  <Override PartName="/ppt/media/image90.jpg" ContentType="image/jpeg"/>
  <Override PartName="/ppt/media/image91.jpg" ContentType="image/jpeg"/>
  <Override PartName="/ppt/media/image92.jpg" ContentType="image/jpeg"/>
  <Override PartName="/ppt/media/image93.jpg" ContentType="image/jpeg"/>
  <Override PartName="/ppt/media/image94.jpg" ContentType="image/jpeg"/>
  <Override PartName="/ppt/media/image95.jpg" ContentType="image/jpeg"/>
  <Override PartName="/ppt/media/image96.jpg" ContentType="image/jpeg"/>
  <Override PartName="/ppt/media/image97.jpg" ContentType="image/jpeg"/>
  <Override PartName="/ppt/media/image98.jpg" ContentType="image/jpeg"/>
  <Override PartName="/ppt/media/image99.jpg" ContentType="image/jpeg"/>
  <Override PartName="/ppt/media/image100.jpg" ContentType="image/jpeg"/>
  <Override PartName="/ppt/media/image101.jpg" ContentType="image/jpeg"/>
  <Override PartName="/ppt/media/image102.jpg" ContentType="image/jpeg"/>
  <Override PartName="/ppt/media/image103.jpg" ContentType="image/jpeg"/>
  <Override PartName="/ppt/media/image104.jpg" ContentType="image/jpeg"/>
  <Override PartName="/ppt/media/image105.jpg" ContentType="image/jpeg"/>
  <Override PartName="/ppt/media/image106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6" r:id="rId2"/>
    <p:sldId id="27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81" r:id="rId14"/>
    <p:sldId id="283" r:id="rId15"/>
    <p:sldId id="272" r:id="rId16"/>
    <p:sldId id="273" r:id="rId17"/>
    <p:sldId id="274" r:id="rId18"/>
    <p:sldId id="275" r:id="rId19"/>
    <p:sldId id="299" r:id="rId20"/>
    <p:sldId id="301" r:id="rId21"/>
    <p:sldId id="303" r:id="rId22"/>
    <p:sldId id="305" r:id="rId23"/>
    <p:sldId id="284" r:id="rId24"/>
    <p:sldId id="285" r:id="rId25"/>
    <p:sldId id="286" r:id="rId26"/>
    <p:sldId id="289" r:id="rId27"/>
    <p:sldId id="287" r:id="rId28"/>
    <p:sldId id="288" r:id="rId29"/>
    <p:sldId id="290" r:id="rId30"/>
    <p:sldId id="291" r:id="rId31"/>
    <p:sldId id="292" r:id="rId32"/>
    <p:sldId id="297" r:id="rId33"/>
    <p:sldId id="293" r:id="rId34"/>
    <p:sldId id="294" r:id="rId35"/>
    <p:sldId id="295" r:id="rId36"/>
    <p:sldId id="296" r:id="rId37"/>
    <p:sldId id="302" r:id="rId38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240" y="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6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6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9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6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66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-1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3C4BB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068917" cy="8845803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3391310"/>
            <a:ext cx="20104100" cy="5443813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21360" y="3442135"/>
            <a:ext cx="20083145" cy="5303520"/>
          </a:xfrm>
          <a:custGeom>
            <a:avLst/>
            <a:gdLst/>
            <a:ahLst/>
            <a:cxnLst/>
            <a:rect l="l" t="t" r="r" b="b"/>
            <a:pathLst>
              <a:path w="20083145" h="5303520">
                <a:moveTo>
                  <a:pt x="20082739" y="0"/>
                </a:moveTo>
                <a:lnTo>
                  <a:pt x="0" y="4680340"/>
                </a:lnTo>
                <a:lnTo>
                  <a:pt x="37334" y="5303148"/>
                </a:lnTo>
                <a:lnTo>
                  <a:pt x="20082739" y="1527483"/>
                </a:lnTo>
                <a:lnTo>
                  <a:pt x="20082739" y="0"/>
                </a:lnTo>
                <a:close/>
              </a:path>
            </a:pathLst>
          </a:custGeom>
          <a:solidFill>
            <a:srgbClr val="FFFFFF">
              <a:alpha val="4352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4513370"/>
            <a:ext cx="20104100" cy="4901002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4130130"/>
            <a:ext cx="20109126" cy="7178425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0" y="4169885"/>
            <a:ext cx="20104100" cy="7118984"/>
          </a:xfrm>
          <a:custGeom>
            <a:avLst/>
            <a:gdLst/>
            <a:ahLst/>
            <a:cxnLst/>
            <a:rect l="l" t="t" r="r" b="b"/>
            <a:pathLst>
              <a:path w="20104100" h="7118984">
                <a:moveTo>
                  <a:pt x="20104100" y="0"/>
                </a:moveTo>
                <a:lnTo>
                  <a:pt x="28944" y="3750082"/>
                </a:lnTo>
                <a:lnTo>
                  <a:pt x="0" y="7118566"/>
                </a:lnTo>
                <a:lnTo>
                  <a:pt x="20104100" y="7072198"/>
                </a:lnTo>
                <a:lnTo>
                  <a:pt x="201041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bg 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522520" y="5576374"/>
            <a:ext cx="835576" cy="991383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4709918" y="5580144"/>
            <a:ext cx="893375" cy="978818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5771665" y="5577631"/>
            <a:ext cx="2935198" cy="1014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0104100" cy="1130855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55978" y="83004"/>
            <a:ext cx="18324524" cy="25120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600" b="1" i="0">
                <a:solidFill>
                  <a:srgbClr val="001F5F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061818" y="3208249"/>
            <a:ext cx="11626850" cy="4719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12/23/2025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jpg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jpg"/><Relationship Id="rId4" Type="http://schemas.openxmlformats.org/officeDocument/2006/relationships/image" Target="../media/image52.jpg"/><Relationship Id="rId9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7" Type="http://schemas.openxmlformats.org/officeDocument/2006/relationships/image" Target="../media/image66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jpg"/><Relationship Id="rId5" Type="http://schemas.openxmlformats.org/officeDocument/2006/relationships/image" Target="../media/image64.jpg"/><Relationship Id="rId4" Type="http://schemas.openxmlformats.org/officeDocument/2006/relationships/image" Target="../media/image6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5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5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4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27D9488-F497-4030-A431-CA5BC4441FA0}"/>
              </a:ext>
            </a:extLst>
          </p:cNvPr>
          <p:cNvSpPr/>
          <p:nvPr/>
        </p:nvSpPr>
        <p:spPr>
          <a:xfrm>
            <a:off x="5026025" y="320675"/>
            <a:ext cx="10052050" cy="168757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Aptos"/>
                <a:cs typeface="Times New Roman" panose="02020603050405020304" pitchFamily="18" charset="0"/>
              </a:rPr>
              <a:t> </a:t>
            </a:r>
            <a:r>
              <a:rPr lang="ru-RU" sz="2400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общеобразовательное автономное учреждение</a:t>
            </a:r>
            <a:endParaRPr lang="ru-RU" sz="2000" kern="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«Средняя общеобразовательная школа №49 г. Орска» имени «60-летия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400" kern="1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Победы советского народа в Великой Отечественной войне 1941-1945г.г.»</a:t>
            </a:r>
            <a:endParaRPr lang="ru-RU" sz="24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6ADB48D-01D9-43E0-813C-3D754FF15A62}"/>
              </a:ext>
            </a:extLst>
          </p:cNvPr>
          <p:cNvSpPr/>
          <p:nvPr/>
        </p:nvSpPr>
        <p:spPr>
          <a:xfrm>
            <a:off x="4988298" y="2987675"/>
            <a:ext cx="1115975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«Создание специальных условий </a:t>
            </a:r>
            <a:br>
              <a:rPr lang="ru-RU" sz="4800" b="1" dirty="0">
                <a:solidFill>
                  <a:srgbClr val="FF0000"/>
                </a:solidFill>
              </a:rPr>
            </a:br>
            <a:r>
              <a:rPr lang="ru-RU" sz="4800" b="1" dirty="0">
                <a:solidFill>
                  <a:srgbClr val="FF0000"/>
                </a:solidFill>
              </a:rPr>
              <a:t>в обучении детей с ОВЗ»</a:t>
            </a:r>
            <a:br>
              <a:rPr lang="ru-RU" sz="4800" b="1" dirty="0">
                <a:solidFill>
                  <a:srgbClr val="FF0000"/>
                </a:solidFill>
              </a:rPr>
            </a:br>
            <a:r>
              <a:rPr lang="ru-RU" sz="4800" b="1" dirty="0">
                <a:solidFill>
                  <a:srgbClr val="FF0000"/>
                </a:solidFill>
              </a:rPr>
              <a:t>( для слабовидящих детей)</a:t>
            </a:r>
            <a:endParaRPr lang="ru-RU" sz="4800" b="1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CB6D971-F52C-4F1F-98B0-B12F9025E572}"/>
              </a:ext>
            </a:extLst>
          </p:cNvPr>
          <p:cNvSpPr/>
          <p:nvPr/>
        </p:nvSpPr>
        <p:spPr>
          <a:xfrm>
            <a:off x="5026025" y="5331510"/>
            <a:ext cx="10052050" cy="469359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Каюмова </a:t>
            </a:r>
          </a:p>
          <a:p>
            <a:pPr algn="ctr"/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Николаевна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pPr algn="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МОАУ «СОШ №49 г. Орска»</a:t>
            </a:r>
          </a:p>
          <a:p>
            <a:pPr algn="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стаж - 39 лет</a:t>
            </a:r>
          </a:p>
          <a:p>
            <a:pPr algn="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 - высшая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1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E:\мама\5352650284984897392.jpg">
            <a:extLst>
              <a:ext uri="{FF2B5EF4-FFF2-40B4-BE49-F238E27FC236}">
                <a16:creationId xmlns:a16="http://schemas.microsoft.com/office/drawing/2014/main" id="{D8BB1CE5-930A-4F53-87EA-CDC70D644C67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25" t="56937" r="5306" b="2978"/>
          <a:stretch/>
        </p:blipFill>
        <p:spPr bwMode="auto">
          <a:xfrm>
            <a:off x="450850" y="7063792"/>
            <a:ext cx="4648200" cy="3733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66871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5978" y="29216"/>
            <a:ext cx="18324524" cy="1910603"/>
          </a:xfrm>
          <a:prstGeom prst="rect">
            <a:avLst/>
          </a:prstGeom>
        </p:spPr>
        <p:txBody>
          <a:bodyPr vert="horz" wrap="square" lIns="0" tIns="886285" rIns="0" bIns="0" rtlCol="0">
            <a:spAutoFit/>
          </a:bodyPr>
          <a:lstStyle/>
          <a:p>
            <a:pPr marL="313436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C00000"/>
                </a:solidFill>
              </a:rPr>
              <a:t>Разметка</a:t>
            </a:r>
            <a:r>
              <a:rPr spc="-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в</a:t>
            </a:r>
            <a:r>
              <a:rPr spc="-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помещениях</a:t>
            </a:r>
            <a:r>
              <a:rPr spc="-5" dirty="0">
                <a:solidFill>
                  <a:srgbClr val="C00000"/>
                </a:solidFill>
              </a:rPr>
              <a:t> </a:t>
            </a:r>
            <a:r>
              <a:rPr spc="-10" dirty="0">
                <a:solidFill>
                  <a:srgbClr val="C00000"/>
                </a:solidFill>
              </a:rPr>
              <a:t>школы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2930706" y="3770775"/>
            <a:ext cx="5901055" cy="4803775"/>
            <a:chOff x="12930706" y="3770775"/>
            <a:chExt cx="5901055" cy="480377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954579" y="3794648"/>
              <a:ext cx="5852806" cy="475587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2942642" y="3782712"/>
              <a:ext cx="5876925" cy="4780280"/>
            </a:xfrm>
            <a:custGeom>
              <a:avLst/>
              <a:gdLst/>
              <a:ahLst/>
              <a:cxnLst/>
              <a:rect l="l" t="t" r="r" b="b"/>
              <a:pathLst>
                <a:path w="5876925" h="4780280">
                  <a:moveTo>
                    <a:pt x="0" y="4779749"/>
                  </a:moveTo>
                  <a:lnTo>
                    <a:pt x="5876679" y="4779749"/>
                  </a:lnTo>
                  <a:lnTo>
                    <a:pt x="5876679" y="0"/>
                  </a:lnTo>
                  <a:lnTo>
                    <a:pt x="0" y="0"/>
                  </a:lnTo>
                  <a:lnTo>
                    <a:pt x="0" y="4779749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6981149" y="3770775"/>
            <a:ext cx="4958715" cy="4822825"/>
            <a:chOff x="6981149" y="3770775"/>
            <a:chExt cx="4958715" cy="482282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05022" y="3794648"/>
              <a:ext cx="4910426" cy="4774723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993085" y="3782712"/>
              <a:ext cx="4934585" cy="4798695"/>
            </a:xfrm>
            <a:custGeom>
              <a:avLst/>
              <a:gdLst/>
              <a:ahLst/>
              <a:cxnLst/>
              <a:rect l="l" t="t" r="r" b="b"/>
              <a:pathLst>
                <a:path w="4934584" h="4798695">
                  <a:moveTo>
                    <a:pt x="0" y="4798597"/>
                  </a:moveTo>
                  <a:lnTo>
                    <a:pt x="4934300" y="4798597"/>
                  </a:lnTo>
                  <a:lnTo>
                    <a:pt x="4934300" y="0"/>
                  </a:lnTo>
                  <a:lnTo>
                    <a:pt x="0" y="0"/>
                  </a:lnTo>
                  <a:lnTo>
                    <a:pt x="0" y="4798597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823011" y="3770775"/>
            <a:ext cx="5166995" cy="4803775"/>
            <a:chOff x="823011" y="3770775"/>
            <a:chExt cx="5166995" cy="480377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6885" y="3794648"/>
              <a:ext cx="5119006" cy="475587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834948" y="3782712"/>
              <a:ext cx="5143500" cy="4780280"/>
            </a:xfrm>
            <a:custGeom>
              <a:avLst/>
              <a:gdLst/>
              <a:ahLst/>
              <a:cxnLst/>
              <a:rect l="l" t="t" r="r" b="b"/>
              <a:pathLst>
                <a:path w="5143500" h="4780280">
                  <a:moveTo>
                    <a:pt x="0" y="4779749"/>
                  </a:moveTo>
                  <a:lnTo>
                    <a:pt x="5142880" y="4779749"/>
                  </a:lnTo>
                  <a:lnTo>
                    <a:pt x="5142880" y="0"/>
                  </a:lnTo>
                  <a:lnTo>
                    <a:pt x="0" y="0"/>
                  </a:lnTo>
                  <a:lnTo>
                    <a:pt x="0" y="4779749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5978" y="83004"/>
            <a:ext cx="18324524" cy="1744140"/>
          </a:xfrm>
          <a:prstGeom prst="rect">
            <a:avLst/>
          </a:prstGeom>
        </p:spPr>
        <p:txBody>
          <a:bodyPr vert="horz" wrap="square" lIns="0" tIns="721432" rIns="0" bIns="0" rtlCol="0">
            <a:spAutoFit/>
          </a:bodyPr>
          <a:lstStyle/>
          <a:p>
            <a:pPr marL="5451475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C00000"/>
                </a:solidFill>
              </a:rPr>
              <a:t>Тактильные</a:t>
            </a:r>
            <a:r>
              <a:rPr spc="-30" dirty="0">
                <a:solidFill>
                  <a:srgbClr val="C00000"/>
                </a:solidFill>
              </a:rPr>
              <a:t> </a:t>
            </a:r>
            <a:r>
              <a:rPr spc="-10" dirty="0">
                <a:solidFill>
                  <a:srgbClr val="C00000"/>
                </a:solidFill>
              </a:rPr>
              <a:t>панно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2061926" y="3916529"/>
            <a:ext cx="6696075" cy="5448300"/>
            <a:chOff x="2061926" y="3916529"/>
            <a:chExt cx="6696075" cy="54483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85800" y="3940403"/>
              <a:ext cx="6648174" cy="540046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073863" y="3928466"/>
              <a:ext cx="6672580" cy="5424805"/>
            </a:xfrm>
            <a:custGeom>
              <a:avLst/>
              <a:gdLst/>
              <a:ahLst/>
              <a:cxnLst/>
              <a:rect l="l" t="t" r="r" b="b"/>
              <a:pathLst>
                <a:path w="6672580" h="5424805">
                  <a:moveTo>
                    <a:pt x="0" y="5424337"/>
                  </a:moveTo>
                  <a:lnTo>
                    <a:pt x="6672048" y="5424337"/>
                  </a:lnTo>
                  <a:lnTo>
                    <a:pt x="6672048" y="0"/>
                  </a:lnTo>
                  <a:lnTo>
                    <a:pt x="0" y="0"/>
                  </a:lnTo>
                  <a:lnTo>
                    <a:pt x="0" y="5424337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0861240" y="3881347"/>
            <a:ext cx="6741159" cy="5483860"/>
            <a:chOff x="10861240" y="3881347"/>
            <a:chExt cx="6741159" cy="548386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85113" y="3905221"/>
              <a:ext cx="6693408" cy="5435646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0873176" y="3893284"/>
              <a:ext cx="6717665" cy="5459730"/>
            </a:xfrm>
            <a:custGeom>
              <a:avLst/>
              <a:gdLst/>
              <a:ahLst/>
              <a:cxnLst/>
              <a:rect l="l" t="t" r="r" b="b"/>
              <a:pathLst>
                <a:path w="6717665" h="5459730">
                  <a:moveTo>
                    <a:pt x="0" y="5459519"/>
                  </a:moveTo>
                  <a:lnTo>
                    <a:pt x="6717282" y="5459519"/>
                  </a:lnTo>
                  <a:lnTo>
                    <a:pt x="6717282" y="0"/>
                  </a:lnTo>
                  <a:lnTo>
                    <a:pt x="0" y="0"/>
                  </a:lnTo>
                  <a:lnTo>
                    <a:pt x="0" y="5459519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5978" y="83004"/>
            <a:ext cx="18324524" cy="2390588"/>
          </a:xfrm>
          <a:prstGeom prst="rect">
            <a:avLst/>
          </a:prstGeom>
        </p:spPr>
        <p:txBody>
          <a:bodyPr vert="horz" wrap="square" lIns="0" tIns="355788" rIns="0" bIns="0" rtlCol="0">
            <a:spAutoFit/>
          </a:bodyPr>
          <a:lstStyle/>
          <a:p>
            <a:pPr marL="7182484" marR="5080" indent="-4233545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C00000"/>
                </a:solidFill>
              </a:rPr>
              <a:t>Специальное</a:t>
            </a:r>
            <a:r>
              <a:rPr spc="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оборудование</a:t>
            </a:r>
            <a:r>
              <a:rPr spc="-10" dirty="0">
                <a:solidFill>
                  <a:srgbClr val="C00000"/>
                </a:solidFill>
              </a:rPr>
              <a:t> </a:t>
            </a:r>
            <a:r>
              <a:rPr spc="-25" dirty="0">
                <a:solidFill>
                  <a:srgbClr val="C00000"/>
                </a:solidFill>
              </a:rPr>
              <a:t>для </a:t>
            </a:r>
            <a:r>
              <a:rPr spc="-10" dirty="0">
                <a:solidFill>
                  <a:srgbClr val="C00000"/>
                </a:solidFill>
              </a:rPr>
              <a:t>обучения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548623" y="3324986"/>
            <a:ext cx="2867025" cy="13830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600"/>
              </a:lnSpc>
              <a:spcBef>
                <a:spcPts val="95"/>
              </a:spcBef>
            </a:pPr>
            <a:r>
              <a:rPr sz="2950" b="1" spc="-10" dirty="0">
                <a:solidFill>
                  <a:srgbClr val="0070C0"/>
                </a:solidFill>
                <a:latin typeface="Times New Roman"/>
                <a:cs typeface="Times New Roman"/>
              </a:rPr>
              <a:t>Увеличительное оборудование: </a:t>
            </a:r>
            <a:r>
              <a:rPr sz="2950" b="1" spc="-20" dirty="0">
                <a:solidFill>
                  <a:srgbClr val="0070C0"/>
                </a:solidFill>
                <a:latin typeface="Times New Roman"/>
                <a:cs typeface="Times New Roman"/>
              </a:rPr>
              <a:t>OPAL</a:t>
            </a:r>
            <a:endParaRPr sz="2950" dirty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688452" y="3249671"/>
            <a:ext cx="2867025" cy="13830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600"/>
              </a:lnSpc>
              <a:spcBef>
                <a:spcPts val="95"/>
              </a:spcBef>
            </a:pPr>
            <a:r>
              <a:rPr sz="2950" b="1" spc="-10" dirty="0">
                <a:solidFill>
                  <a:srgbClr val="0070C0"/>
                </a:solidFill>
                <a:latin typeface="Times New Roman"/>
                <a:cs typeface="Times New Roman"/>
              </a:rPr>
              <a:t>Увеличительное оборудование: TOPAZ</a:t>
            </a:r>
            <a:endParaRPr sz="2950" dirty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932327" y="5547474"/>
            <a:ext cx="3771265" cy="3545204"/>
            <a:chOff x="932327" y="5547474"/>
            <a:chExt cx="3771265" cy="3545204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6201" y="5571348"/>
              <a:ext cx="3723027" cy="34968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944264" y="5559411"/>
              <a:ext cx="3747135" cy="3521075"/>
            </a:xfrm>
            <a:custGeom>
              <a:avLst/>
              <a:gdLst/>
              <a:ahLst/>
              <a:cxnLst/>
              <a:rect l="l" t="t" r="r" b="b"/>
              <a:pathLst>
                <a:path w="3747135" h="3521075">
                  <a:moveTo>
                    <a:pt x="0" y="3520730"/>
                  </a:moveTo>
                  <a:lnTo>
                    <a:pt x="3746901" y="3520730"/>
                  </a:lnTo>
                  <a:lnTo>
                    <a:pt x="3746901" y="0"/>
                  </a:lnTo>
                  <a:lnTo>
                    <a:pt x="0" y="0"/>
                  </a:lnTo>
                  <a:lnTo>
                    <a:pt x="0" y="3520730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94701" y="5107697"/>
            <a:ext cx="3309637" cy="4412849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14554111" y="5547474"/>
            <a:ext cx="4709795" cy="3545204"/>
            <a:chOff x="14554111" y="5547474"/>
            <a:chExt cx="4709795" cy="3545204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577985" y="5571348"/>
              <a:ext cx="4661638" cy="349685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4566048" y="5559411"/>
              <a:ext cx="4685665" cy="3521075"/>
            </a:xfrm>
            <a:custGeom>
              <a:avLst/>
              <a:gdLst/>
              <a:ahLst/>
              <a:cxnLst/>
              <a:rect l="l" t="t" r="r" b="b"/>
              <a:pathLst>
                <a:path w="4685665" h="3521075">
                  <a:moveTo>
                    <a:pt x="0" y="3520730"/>
                  </a:moveTo>
                  <a:lnTo>
                    <a:pt x="4685511" y="3520730"/>
                  </a:lnTo>
                  <a:lnTo>
                    <a:pt x="4685511" y="0"/>
                  </a:lnTo>
                  <a:lnTo>
                    <a:pt x="0" y="0"/>
                  </a:lnTo>
                  <a:lnTo>
                    <a:pt x="0" y="3520730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32771" y="5107697"/>
            <a:ext cx="3318432" cy="441284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450" y="29216"/>
            <a:ext cx="13944600" cy="1052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5987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450" y="320675"/>
            <a:ext cx="14097000" cy="998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4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5978" y="83004"/>
            <a:ext cx="18324524" cy="2366947"/>
          </a:xfrm>
          <a:prstGeom prst="rect">
            <a:avLst/>
          </a:prstGeom>
        </p:spPr>
        <p:txBody>
          <a:bodyPr vert="horz" wrap="square" lIns="0" tIns="332376" rIns="0" bIns="0" rtlCol="0">
            <a:spAutoFit/>
          </a:bodyPr>
          <a:lstStyle/>
          <a:p>
            <a:pPr marL="7567295" marR="5080" indent="-4233545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C00000"/>
                </a:solidFill>
              </a:rPr>
              <a:t>Специальное оборудование</a:t>
            </a:r>
            <a:r>
              <a:rPr spc="-20" dirty="0">
                <a:solidFill>
                  <a:srgbClr val="C00000"/>
                </a:solidFill>
              </a:rPr>
              <a:t> </a:t>
            </a:r>
            <a:r>
              <a:rPr spc="-25" dirty="0">
                <a:solidFill>
                  <a:srgbClr val="C00000"/>
                </a:solidFill>
              </a:rPr>
              <a:t>для </a:t>
            </a:r>
            <a:r>
              <a:rPr spc="-10" dirty="0">
                <a:solidFill>
                  <a:srgbClr val="C00000"/>
                </a:solidFill>
              </a:rPr>
              <a:t>обучения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4632" y="2740440"/>
            <a:ext cx="4615147" cy="4312329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870758" y="7781542"/>
            <a:ext cx="4663440" cy="3183255"/>
            <a:chOff x="870758" y="7781542"/>
            <a:chExt cx="4663440" cy="318325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4632" y="7805416"/>
              <a:ext cx="4615147" cy="313498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82695" y="7793479"/>
              <a:ext cx="4639310" cy="3159125"/>
            </a:xfrm>
            <a:custGeom>
              <a:avLst/>
              <a:gdLst/>
              <a:ahLst/>
              <a:cxnLst/>
              <a:rect l="l" t="t" r="r" b="b"/>
              <a:pathLst>
                <a:path w="4639310" h="3159125">
                  <a:moveTo>
                    <a:pt x="0" y="3158856"/>
                  </a:moveTo>
                  <a:lnTo>
                    <a:pt x="4639021" y="3158856"/>
                  </a:lnTo>
                  <a:lnTo>
                    <a:pt x="4639021" y="0"/>
                  </a:lnTo>
                  <a:lnTo>
                    <a:pt x="0" y="0"/>
                  </a:lnTo>
                  <a:lnTo>
                    <a:pt x="0" y="3158856"/>
                  </a:lnTo>
                  <a:close/>
                </a:path>
              </a:pathLst>
            </a:custGeom>
            <a:ln w="23873">
              <a:solidFill>
                <a:srgbClr val="0066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7629505" y="3023154"/>
            <a:ext cx="5075555" cy="7493000"/>
            <a:chOff x="7629505" y="3023154"/>
            <a:chExt cx="5075555" cy="7493000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45840" y="3039488"/>
              <a:ext cx="5042359" cy="745987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637672" y="3031321"/>
              <a:ext cx="5059045" cy="7476490"/>
            </a:xfrm>
            <a:custGeom>
              <a:avLst/>
              <a:gdLst/>
              <a:ahLst/>
              <a:cxnLst/>
              <a:rect l="l" t="t" r="r" b="b"/>
              <a:pathLst>
                <a:path w="5059045" h="7476490">
                  <a:moveTo>
                    <a:pt x="0" y="7476212"/>
                  </a:moveTo>
                  <a:lnTo>
                    <a:pt x="5058694" y="7476212"/>
                  </a:lnTo>
                  <a:lnTo>
                    <a:pt x="5058694" y="0"/>
                  </a:lnTo>
                  <a:lnTo>
                    <a:pt x="0" y="0"/>
                  </a:lnTo>
                  <a:lnTo>
                    <a:pt x="0" y="7476212"/>
                  </a:lnTo>
                  <a:close/>
                </a:path>
              </a:pathLst>
            </a:custGeom>
            <a:ln w="16334">
              <a:solidFill>
                <a:srgbClr val="0066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14933576" y="2730388"/>
            <a:ext cx="3256915" cy="4338955"/>
            <a:chOff x="14933576" y="2730388"/>
            <a:chExt cx="3256915" cy="4338955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949911" y="2746722"/>
              <a:ext cx="3224194" cy="4306046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4941744" y="2738555"/>
              <a:ext cx="3241040" cy="4322445"/>
            </a:xfrm>
            <a:custGeom>
              <a:avLst/>
              <a:gdLst/>
              <a:ahLst/>
              <a:cxnLst/>
              <a:rect l="l" t="t" r="r" b="b"/>
              <a:pathLst>
                <a:path w="3241040" h="4322445">
                  <a:moveTo>
                    <a:pt x="0" y="4322381"/>
                  </a:moveTo>
                  <a:lnTo>
                    <a:pt x="3240529" y="4322381"/>
                  </a:lnTo>
                  <a:lnTo>
                    <a:pt x="3240529" y="0"/>
                  </a:lnTo>
                  <a:lnTo>
                    <a:pt x="0" y="0"/>
                  </a:lnTo>
                  <a:lnTo>
                    <a:pt x="0" y="4322381"/>
                  </a:lnTo>
                  <a:close/>
                </a:path>
              </a:pathLst>
            </a:custGeom>
            <a:ln w="16334">
              <a:solidFill>
                <a:srgbClr val="0066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14539033" y="7781542"/>
            <a:ext cx="4553585" cy="3194050"/>
            <a:chOff x="14539033" y="7781542"/>
            <a:chExt cx="4553585" cy="3194050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562907" y="7805416"/>
              <a:ext cx="4505831" cy="3146291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4550970" y="7793479"/>
              <a:ext cx="4530090" cy="3170555"/>
            </a:xfrm>
            <a:custGeom>
              <a:avLst/>
              <a:gdLst/>
              <a:ahLst/>
              <a:cxnLst/>
              <a:rect l="l" t="t" r="r" b="b"/>
              <a:pathLst>
                <a:path w="4530090" h="3170554">
                  <a:moveTo>
                    <a:pt x="0" y="3170165"/>
                  </a:moveTo>
                  <a:lnTo>
                    <a:pt x="4529705" y="3170165"/>
                  </a:lnTo>
                  <a:lnTo>
                    <a:pt x="4529705" y="0"/>
                  </a:lnTo>
                  <a:lnTo>
                    <a:pt x="0" y="0"/>
                  </a:lnTo>
                  <a:lnTo>
                    <a:pt x="0" y="3170165"/>
                  </a:lnTo>
                  <a:close/>
                </a:path>
              </a:pathLst>
            </a:custGeom>
            <a:ln w="23873">
              <a:solidFill>
                <a:srgbClr val="006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112933" y="526864"/>
            <a:ext cx="14353540" cy="2037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79900" marR="5080" indent="-4267835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C00000"/>
                </a:solidFill>
              </a:rPr>
              <a:t>Средства</a:t>
            </a:r>
            <a:r>
              <a:rPr spc="-2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для</a:t>
            </a:r>
            <a:r>
              <a:rPr spc="-40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обучения</a:t>
            </a:r>
            <a:r>
              <a:rPr spc="-20" dirty="0">
                <a:solidFill>
                  <a:srgbClr val="C00000"/>
                </a:solidFill>
              </a:rPr>
              <a:t> </a:t>
            </a:r>
            <a:r>
              <a:rPr spc="-10" dirty="0">
                <a:solidFill>
                  <a:srgbClr val="C00000"/>
                </a:solidFill>
              </a:rPr>
              <a:t>ориентировке </a:t>
            </a:r>
            <a:r>
              <a:rPr dirty="0">
                <a:solidFill>
                  <a:srgbClr val="C00000"/>
                </a:solidFill>
              </a:rPr>
              <a:t>в</a:t>
            </a:r>
            <a:r>
              <a:rPr spc="-5" dirty="0">
                <a:solidFill>
                  <a:srgbClr val="C00000"/>
                </a:solidFill>
              </a:rPr>
              <a:t> </a:t>
            </a:r>
            <a:r>
              <a:rPr spc="-10" dirty="0">
                <a:solidFill>
                  <a:srgbClr val="C00000"/>
                </a:solidFill>
              </a:rPr>
              <a:t>пространстве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75048" y="4939326"/>
            <a:ext cx="6367973" cy="517429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383457" y="3341962"/>
            <a:ext cx="3413760" cy="9302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4"/>
              </a:spcBef>
            </a:pPr>
            <a:r>
              <a:rPr sz="2950" b="1" dirty="0">
                <a:solidFill>
                  <a:srgbClr val="001F5F"/>
                </a:solidFill>
                <a:latin typeface="Times New Roman"/>
                <a:cs typeface="Times New Roman"/>
              </a:rPr>
              <a:t>Магнитный</a:t>
            </a:r>
            <a:r>
              <a:rPr sz="2950" b="1" spc="-4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95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прибор</a:t>
            </a:r>
            <a:endParaRPr sz="2950">
              <a:latin typeface="Times New Roman"/>
              <a:cs typeface="Times New Roman"/>
            </a:endParaRPr>
          </a:p>
          <a:p>
            <a:pPr marL="1905" algn="ctr">
              <a:lnSpc>
                <a:spcPct val="100000"/>
              </a:lnSpc>
              <a:spcBef>
                <a:spcPts val="25"/>
              </a:spcBef>
            </a:pPr>
            <a:r>
              <a:rPr sz="295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«ОРИЕНТИР»</a:t>
            </a:r>
            <a:endParaRPr sz="29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653092" y="3489182"/>
            <a:ext cx="2923540" cy="93027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4"/>
              </a:spcBef>
            </a:pPr>
            <a:r>
              <a:rPr sz="2950" b="1" dirty="0">
                <a:solidFill>
                  <a:srgbClr val="001F5F"/>
                </a:solidFill>
                <a:latin typeface="Times New Roman"/>
                <a:cs typeface="Times New Roman"/>
              </a:rPr>
              <a:t>Учебный</a:t>
            </a:r>
            <a:r>
              <a:rPr sz="2950" b="1" spc="-30" dirty="0">
                <a:solidFill>
                  <a:srgbClr val="001F5F"/>
                </a:solidFill>
                <a:latin typeface="Times New Roman"/>
                <a:cs typeface="Times New Roman"/>
              </a:rPr>
              <a:t> </a:t>
            </a:r>
            <a:r>
              <a:rPr sz="295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прибор</a:t>
            </a:r>
            <a:endParaRPr sz="29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2950" b="1" spc="-10" dirty="0">
                <a:solidFill>
                  <a:srgbClr val="001F5F"/>
                </a:solidFill>
                <a:latin typeface="Times New Roman"/>
                <a:cs typeface="Times New Roman"/>
              </a:rPr>
              <a:t>«ГРАФИКА»</a:t>
            </a:r>
            <a:endParaRPr sz="2950">
              <a:latin typeface="Times New Roman"/>
              <a:cs typeface="Times New Roman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72495" y="5129058"/>
            <a:ext cx="4231912" cy="3984381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13748691" y="5229578"/>
            <a:ext cx="5494020" cy="3783965"/>
            <a:chOff x="13748691" y="5229578"/>
            <a:chExt cx="5494020" cy="3783965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772564" y="5253452"/>
              <a:ext cx="5445697" cy="373559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3760627" y="5241515"/>
              <a:ext cx="5469890" cy="3759835"/>
            </a:xfrm>
            <a:custGeom>
              <a:avLst/>
              <a:gdLst/>
              <a:ahLst/>
              <a:cxnLst/>
              <a:rect l="l" t="t" r="r" b="b"/>
              <a:pathLst>
                <a:path w="5469890" h="3759834">
                  <a:moveTo>
                    <a:pt x="0" y="3759466"/>
                  </a:moveTo>
                  <a:lnTo>
                    <a:pt x="5469571" y="3759466"/>
                  </a:lnTo>
                  <a:lnTo>
                    <a:pt x="5469571" y="0"/>
                  </a:lnTo>
                  <a:lnTo>
                    <a:pt x="0" y="0"/>
                  </a:lnTo>
                  <a:lnTo>
                    <a:pt x="0" y="3759466"/>
                  </a:lnTo>
                  <a:close/>
                </a:path>
              </a:pathLst>
            </a:custGeom>
            <a:ln w="23873">
              <a:solidFill>
                <a:srgbClr val="0066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5978" y="83004"/>
            <a:ext cx="18324524" cy="1779919"/>
          </a:xfrm>
          <a:prstGeom prst="rect">
            <a:avLst/>
          </a:prstGeom>
        </p:spPr>
        <p:txBody>
          <a:bodyPr vert="horz" wrap="square" lIns="0" tIns="756865" rIns="0" bIns="0" rtlCol="0">
            <a:spAutoFit/>
          </a:bodyPr>
          <a:lstStyle/>
          <a:p>
            <a:pPr marL="2752725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C00000"/>
                </a:solidFill>
              </a:rPr>
              <a:t>Особенности</a:t>
            </a:r>
            <a:r>
              <a:rPr spc="-2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наглядных</a:t>
            </a:r>
            <a:r>
              <a:rPr spc="-5" dirty="0">
                <a:solidFill>
                  <a:srgbClr val="C00000"/>
                </a:solidFill>
              </a:rPr>
              <a:t> </a:t>
            </a:r>
            <a:r>
              <a:rPr spc="-10" dirty="0">
                <a:solidFill>
                  <a:srgbClr val="C00000"/>
                </a:solidFill>
              </a:rPr>
              <a:t>материалов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4180929" y="6856754"/>
            <a:ext cx="5101590" cy="3839210"/>
            <a:chOff x="14180929" y="6856754"/>
            <a:chExt cx="5101590" cy="383921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204803" y="6880627"/>
              <a:ext cx="5053668" cy="379087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4192866" y="6868691"/>
              <a:ext cx="5078095" cy="3815079"/>
            </a:xfrm>
            <a:custGeom>
              <a:avLst/>
              <a:gdLst/>
              <a:ahLst/>
              <a:cxnLst/>
              <a:rect l="l" t="t" r="r" b="b"/>
              <a:pathLst>
                <a:path w="5078094" h="3815079">
                  <a:moveTo>
                    <a:pt x="0" y="3814752"/>
                  </a:moveTo>
                  <a:lnTo>
                    <a:pt x="5077541" y="3814752"/>
                  </a:lnTo>
                  <a:lnTo>
                    <a:pt x="5077541" y="0"/>
                  </a:lnTo>
                  <a:lnTo>
                    <a:pt x="0" y="0"/>
                  </a:lnTo>
                  <a:lnTo>
                    <a:pt x="0" y="3814752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742050" y="3008076"/>
            <a:ext cx="5661660" cy="3717925"/>
            <a:chOff x="11742050" y="3008076"/>
            <a:chExt cx="5661660" cy="371792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765924" y="3031949"/>
              <a:ext cx="5533653" cy="360617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1753987" y="3020012"/>
              <a:ext cx="5558155" cy="3630295"/>
            </a:xfrm>
            <a:custGeom>
              <a:avLst/>
              <a:gdLst/>
              <a:ahLst/>
              <a:cxnLst/>
              <a:rect l="l" t="t" r="r" b="b"/>
              <a:pathLst>
                <a:path w="5558155" h="3630295">
                  <a:moveTo>
                    <a:pt x="0" y="3630046"/>
                  </a:moveTo>
                  <a:lnTo>
                    <a:pt x="5557527" y="3630046"/>
                  </a:lnTo>
                  <a:lnTo>
                    <a:pt x="5557527" y="0"/>
                  </a:lnTo>
                  <a:lnTo>
                    <a:pt x="0" y="0"/>
                  </a:lnTo>
                  <a:lnTo>
                    <a:pt x="0" y="3630046"/>
                  </a:lnTo>
                  <a:close/>
                </a:path>
              </a:pathLst>
            </a:custGeom>
            <a:ln w="23873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870214" y="3116135"/>
              <a:ext cx="5326329" cy="343654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1858277" y="3104198"/>
              <a:ext cx="5533390" cy="3609975"/>
            </a:xfrm>
            <a:custGeom>
              <a:avLst/>
              <a:gdLst/>
              <a:ahLst/>
              <a:cxnLst/>
              <a:rect l="l" t="t" r="r" b="b"/>
              <a:pathLst>
                <a:path w="5533390" h="3609975">
                  <a:moveTo>
                    <a:pt x="0" y="3460418"/>
                  </a:moveTo>
                  <a:lnTo>
                    <a:pt x="5350203" y="3460418"/>
                  </a:lnTo>
                  <a:lnTo>
                    <a:pt x="5350203" y="0"/>
                  </a:lnTo>
                  <a:lnTo>
                    <a:pt x="0" y="0"/>
                  </a:lnTo>
                  <a:lnTo>
                    <a:pt x="0" y="3460418"/>
                  </a:lnTo>
                  <a:close/>
                </a:path>
                <a:path w="5533390" h="3609975">
                  <a:moveTo>
                    <a:pt x="8795" y="3452460"/>
                  </a:moveTo>
                  <a:lnTo>
                    <a:pt x="5342245" y="3452460"/>
                  </a:lnTo>
                  <a:lnTo>
                    <a:pt x="5342245" y="8795"/>
                  </a:lnTo>
                  <a:lnTo>
                    <a:pt x="8795" y="8795"/>
                  </a:lnTo>
                  <a:lnTo>
                    <a:pt x="8795" y="3452460"/>
                  </a:lnTo>
                  <a:close/>
                </a:path>
                <a:path w="5533390" h="3609975">
                  <a:moveTo>
                    <a:pt x="546580" y="606264"/>
                  </a:moveTo>
                  <a:lnTo>
                    <a:pt x="551501" y="545533"/>
                  </a:lnTo>
                  <a:lnTo>
                    <a:pt x="565846" y="486686"/>
                  </a:lnTo>
                  <a:lnTo>
                    <a:pt x="589301" y="429725"/>
                  </a:lnTo>
                  <a:lnTo>
                    <a:pt x="621237" y="375171"/>
                  </a:lnTo>
                  <a:lnTo>
                    <a:pt x="661236" y="323340"/>
                  </a:lnTo>
                  <a:lnTo>
                    <a:pt x="708774" y="274337"/>
                  </a:lnTo>
                  <a:lnTo>
                    <a:pt x="763432" y="228684"/>
                  </a:lnTo>
                  <a:lnTo>
                    <a:pt x="824791" y="186486"/>
                  </a:lnTo>
                  <a:lnTo>
                    <a:pt x="857774" y="166801"/>
                  </a:lnTo>
                  <a:lnTo>
                    <a:pt x="892224" y="148163"/>
                  </a:lnTo>
                  <a:lnTo>
                    <a:pt x="928139" y="130571"/>
                  </a:lnTo>
                  <a:lnTo>
                    <a:pt x="965310" y="113923"/>
                  </a:lnTo>
                  <a:lnTo>
                    <a:pt x="1003843" y="98531"/>
                  </a:lnTo>
                  <a:lnTo>
                    <a:pt x="1043633" y="84185"/>
                  </a:lnTo>
                  <a:lnTo>
                    <a:pt x="1084574" y="71097"/>
                  </a:lnTo>
                  <a:lnTo>
                    <a:pt x="1126667" y="59265"/>
                  </a:lnTo>
                  <a:lnTo>
                    <a:pt x="1169807" y="48584"/>
                  </a:lnTo>
                  <a:lnTo>
                    <a:pt x="1213994" y="39265"/>
                  </a:lnTo>
                  <a:lnTo>
                    <a:pt x="1259019" y="31307"/>
                  </a:lnTo>
                  <a:lnTo>
                    <a:pt x="1304986" y="24606"/>
                  </a:lnTo>
                  <a:lnTo>
                    <a:pt x="1351791" y="19371"/>
                  </a:lnTo>
                  <a:lnTo>
                    <a:pt x="1399329" y="15601"/>
                  </a:lnTo>
                  <a:lnTo>
                    <a:pt x="1447495" y="13298"/>
                  </a:lnTo>
                  <a:lnTo>
                    <a:pt x="1496394" y="12565"/>
                  </a:lnTo>
                  <a:lnTo>
                    <a:pt x="1545293" y="13298"/>
                  </a:lnTo>
                  <a:lnTo>
                    <a:pt x="1593564" y="15601"/>
                  </a:lnTo>
                  <a:lnTo>
                    <a:pt x="1641101" y="19371"/>
                  </a:lnTo>
                  <a:lnTo>
                    <a:pt x="1687802" y="24606"/>
                  </a:lnTo>
                  <a:lnTo>
                    <a:pt x="1733769" y="31307"/>
                  </a:lnTo>
                  <a:lnTo>
                    <a:pt x="1778898" y="39265"/>
                  </a:lnTo>
                  <a:lnTo>
                    <a:pt x="1822981" y="48584"/>
                  </a:lnTo>
                  <a:lnTo>
                    <a:pt x="1866121" y="59265"/>
                  </a:lnTo>
                  <a:lnTo>
                    <a:pt x="1908214" y="71097"/>
                  </a:lnTo>
                  <a:lnTo>
                    <a:pt x="1949155" y="84185"/>
                  </a:lnTo>
                  <a:lnTo>
                    <a:pt x="1988944" y="98531"/>
                  </a:lnTo>
                  <a:lnTo>
                    <a:pt x="2027477" y="113923"/>
                  </a:lnTo>
                  <a:lnTo>
                    <a:pt x="2064753" y="130571"/>
                  </a:lnTo>
                  <a:lnTo>
                    <a:pt x="2100669" y="148163"/>
                  </a:lnTo>
                  <a:lnTo>
                    <a:pt x="2135118" y="166801"/>
                  </a:lnTo>
                  <a:lnTo>
                    <a:pt x="2168101" y="186486"/>
                  </a:lnTo>
                  <a:lnTo>
                    <a:pt x="2229356" y="228684"/>
                  </a:lnTo>
                  <a:lnTo>
                    <a:pt x="2284118" y="274337"/>
                  </a:lnTo>
                  <a:lnTo>
                    <a:pt x="2331656" y="323340"/>
                  </a:lnTo>
                  <a:lnTo>
                    <a:pt x="2371655" y="375171"/>
                  </a:lnTo>
                  <a:lnTo>
                    <a:pt x="2416366" y="457891"/>
                  </a:lnTo>
                  <a:lnTo>
                    <a:pt x="2435318" y="515900"/>
                  </a:lnTo>
                  <a:lnTo>
                    <a:pt x="2445056" y="575689"/>
                  </a:lnTo>
                  <a:lnTo>
                    <a:pt x="2446312" y="606264"/>
                  </a:lnTo>
                  <a:lnTo>
                    <a:pt x="2445056" y="636839"/>
                  </a:lnTo>
                  <a:lnTo>
                    <a:pt x="2435318" y="696732"/>
                  </a:lnTo>
                  <a:lnTo>
                    <a:pt x="2416366" y="754636"/>
                  </a:lnTo>
                  <a:lnTo>
                    <a:pt x="2388618" y="810446"/>
                  </a:lnTo>
                  <a:lnTo>
                    <a:pt x="2352598" y="863743"/>
                  </a:lnTo>
                  <a:lnTo>
                    <a:pt x="2308725" y="914213"/>
                  </a:lnTo>
                  <a:lnTo>
                    <a:pt x="2257627" y="961541"/>
                  </a:lnTo>
                  <a:lnTo>
                    <a:pt x="2199514" y="1005519"/>
                  </a:lnTo>
                  <a:lnTo>
                    <a:pt x="2135118" y="1045832"/>
                  </a:lnTo>
                  <a:lnTo>
                    <a:pt x="2100669" y="1064470"/>
                  </a:lnTo>
                  <a:lnTo>
                    <a:pt x="2064753" y="1082061"/>
                  </a:lnTo>
                  <a:lnTo>
                    <a:pt x="2027477" y="1098605"/>
                  </a:lnTo>
                  <a:lnTo>
                    <a:pt x="1988944" y="1114102"/>
                  </a:lnTo>
                  <a:lnTo>
                    <a:pt x="1949155" y="1128342"/>
                  </a:lnTo>
                  <a:lnTo>
                    <a:pt x="1908214" y="1141431"/>
                  </a:lnTo>
                  <a:lnTo>
                    <a:pt x="1866121" y="1153368"/>
                  </a:lnTo>
                  <a:lnTo>
                    <a:pt x="1822981" y="1163943"/>
                  </a:lnTo>
                  <a:lnTo>
                    <a:pt x="1778898" y="1173262"/>
                  </a:lnTo>
                  <a:lnTo>
                    <a:pt x="1733769" y="1181325"/>
                  </a:lnTo>
                  <a:lnTo>
                    <a:pt x="1687802" y="1187921"/>
                  </a:lnTo>
                  <a:lnTo>
                    <a:pt x="1641101" y="1193157"/>
                  </a:lnTo>
                  <a:lnTo>
                    <a:pt x="1593564" y="1196926"/>
                  </a:lnTo>
                  <a:lnTo>
                    <a:pt x="1545293" y="1199230"/>
                  </a:lnTo>
                  <a:lnTo>
                    <a:pt x="1496394" y="1199963"/>
                  </a:lnTo>
                  <a:lnTo>
                    <a:pt x="1447495" y="1199230"/>
                  </a:lnTo>
                  <a:lnTo>
                    <a:pt x="1399329" y="1196926"/>
                  </a:lnTo>
                  <a:lnTo>
                    <a:pt x="1351791" y="1193157"/>
                  </a:lnTo>
                  <a:lnTo>
                    <a:pt x="1304986" y="1187921"/>
                  </a:lnTo>
                  <a:lnTo>
                    <a:pt x="1259019" y="1181325"/>
                  </a:lnTo>
                  <a:lnTo>
                    <a:pt x="1213994" y="1173262"/>
                  </a:lnTo>
                  <a:lnTo>
                    <a:pt x="1169807" y="1163943"/>
                  </a:lnTo>
                  <a:lnTo>
                    <a:pt x="1126667" y="1153368"/>
                  </a:lnTo>
                  <a:lnTo>
                    <a:pt x="1084574" y="1141431"/>
                  </a:lnTo>
                  <a:lnTo>
                    <a:pt x="1043633" y="1128342"/>
                  </a:lnTo>
                  <a:lnTo>
                    <a:pt x="1003843" y="1114102"/>
                  </a:lnTo>
                  <a:lnTo>
                    <a:pt x="965310" y="1098605"/>
                  </a:lnTo>
                  <a:lnTo>
                    <a:pt x="928139" y="1082061"/>
                  </a:lnTo>
                  <a:lnTo>
                    <a:pt x="892224" y="1064470"/>
                  </a:lnTo>
                  <a:lnTo>
                    <a:pt x="857774" y="1045832"/>
                  </a:lnTo>
                  <a:lnTo>
                    <a:pt x="824791" y="1026146"/>
                  </a:lnTo>
                  <a:lnTo>
                    <a:pt x="763432" y="983949"/>
                  </a:lnTo>
                  <a:lnTo>
                    <a:pt x="708774" y="938296"/>
                  </a:lnTo>
                  <a:lnTo>
                    <a:pt x="661236" y="889292"/>
                  </a:lnTo>
                  <a:lnTo>
                    <a:pt x="621237" y="837356"/>
                  </a:lnTo>
                  <a:lnTo>
                    <a:pt x="576526" y="754636"/>
                  </a:lnTo>
                  <a:lnTo>
                    <a:pt x="557574" y="696732"/>
                  </a:lnTo>
                  <a:lnTo>
                    <a:pt x="547836" y="636839"/>
                  </a:lnTo>
                  <a:lnTo>
                    <a:pt x="546580" y="606264"/>
                  </a:lnTo>
                  <a:close/>
                </a:path>
                <a:path w="5533390" h="3609975">
                  <a:moveTo>
                    <a:pt x="4346045" y="3015824"/>
                  </a:moveTo>
                  <a:lnTo>
                    <a:pt x="4347302" y="2976768"/>
                  </a:lnTo>
                  <a:lnTo>
                    <a:pt x="4351071" y="2938444"/>
                  </a:lnTo>
                  <a:lnTo>
                    <a:pt x="4365626" y="2863996"/>
                  </a:lnTo>
                  <a:lnTo>
                    <a:pt x="4389185" y="2793318"/>
                  </a:lnTo>
                  <a:lnTo>
                    <a:pt x="4421017" y="2726827"/>
                  </a:lnTo>
                  <a:lnTo>
                    <a:pt x="4460597" y="2665154"/>
                  </a:lnTo>
                  <a:lnTo>
                    <a:pt x="4507192" y="2609135"/>
                  </a:lnTo>
                  <a:lnTo>
                    <a:pt x="4560384" y="2559189"/>
                  </a:lnTo>
                  <a:lnTo>
                    <a:pt x="4619231" y="2515944"/>
                  </a:lnTo>
                  <a:lnTo>
                    <a:pt x="4683417" y="2480133"/>
                  </a:lnTo>
                  <a:lnTo>
                    <a:pt x="4752106" y="2452386"/>
                  </a:lnTo>
                  <a:lnTo>
                    <a:pt x="4824669" y="2433224"/>
                  </a:lnTo>
                  <a:lnTo>
                    <a:pt x="4862365" y="2427046"/>
                  </a:lnTo>
                  <a:lnTo>
                    <a:pt x="4900688" y="2423381"/>
                  </a:lnTo>
                  <a:lnTo>
                    <a:pt x="4939744" y="2422125"/>
                  </a:lnTo>
                  <a:lnTo>
                    <a:pt x="4978696" y="2423381"/>
                  </a:lnTo>
                  <a:lnTo>
                    <a:pt x="5017124" y="2427046"/>
                  </a:lnTo>
                  <a:lnTo>
                    <a:pt x="5091468" y="2441705"/>
                  </a:lnTo>
                  <a:lnTo>
                    <a:pt x="5162251" y="2465265"/>
                  </a:lnTo>
                  <a:lnTo>
                    <a:pt x="5228741" y="2497096"/>
                  </a:lnTo>
                  <a:lnTo>
                    <a:pt x="5290310" y="2536676"/>
                  </a:lnTo>
                  <a:lnTo>
                    <a:pt x="5346434" y="2583272"/>
                  </a:lnTo>
                  <a:lnTo>
                    <a:pt x="5396380" y="2636359"/>
                  </a:lnTo>
                  <a:lnTo>
                    <a:pt x="5439520" y="2695310"/>
                  </a:lnTo>
                  <a:lnTo>
                    <a:pt x="5475330" y="2759497"/>
                  </a:lnTo>
                  <a:lnTo>
                    <a:pt x="5503078" y="2828186"/>
                  </a:lnTo>
                  <a:lnTo>
                    <a:pt x="5522240" y="2900854"/>
                  </a:lnTo>
                  <a:lnTo>
                    <a:pt x="5532082" y="2976768"/>
                  </a:lnTo>
                  <a:lnTo>
                    <a:pt x="5533339" y="3015824"/>
                  </a:lnTo>
                  <a:lnTo>
                    <a:pt x="5532082" y="3054880"/>
                  </a:lnTo>
                  <a:lnTo>
                    <a:pt x="5528418" y="3093204"/>
                  </a:lnTo>
                  <a:lnTo>
                    <a:pt x="5513758" y="3167652"/>
                  </a:lnTo>
                  <a:lnTo>
                    <a:pt x="5490304" y="3238330"/>
                  </a:lnTo>
                  <a:lnTo>
                    <a:pt x="5458367" y="3304820"/>
                  </a:lnTo>
                  <a:lnTo>
                    <a:pt x="5418892" y="3366494"/>
                  </a:lnTo>
                  <a:lnTo>
                    <a:pt x="5372192" y="3422513"/>
                  </a:lnTo>
                  <a:lnTo>
                    <a:pt x="5319105" y="3472459"/>
                  </a:lnTo>
                  <a:lnTo>
                    <a:pt x="5260153" y="3515704"/>
                  </a:lnTo>
                  <a:lnTo>
                    <a:pt x="5196072" y="3551514"/>
                  </a:lnTo>
                  <a:lnTo>
                    <a:pt x="5127383" y="3579262"/>
                  </a:lnTo>
                  <a:lnTo>
                    <a:pt x="5054715" y="3598424"/>
                  </a:lnTo>
                  <a:lnTo>
                    <a:pt x="4978696" y="3608267"/>
                  </a:lnTo>
                  <a:lnTo>
                    <a:pt x="4939744" y="3609523"/>
                  </a:lnTo>
                  <a:lnTo>
                    <a:pt x="4900688" y="3608267"/>
                  </a:lnTo>
                  <a:lnTo>
                    <a:pt x="4862365" y="3604497"/>
                  </a:lnTo>
                  <a:lnTo>
                    <a:pt x="4824669" y="3598424"/>
                  </a:lnTo>
                  <a:lnTo>
                    <a:pt x="4752106" y="3579262"/>
                  </a:lnTo>
                  <a:lnTo>
                    <a:pt x="4683417" y="3551514"/>
                  </a:lnTo>
                  <a:lnTo>
                    <a:pt x="4619231" y="3515704"/>
                  </a:lnTo>
                  <a:lnTo>
                    <a:pt x="4560384" y="3472459"/>
                  </a:lnTo>
                  <a:lnTo>
                    <a:pt x="4507192" y="3422513"/>
                  </a:lnTo>
                  <a:lnTo>
                    <a:pt x="4460597" y="3366494"/>
                  </a:lnTo>
                  <a:lnTo>
                    <a:pt x="4421017" y="3304820"/>
                  </a:lnTo>
                  <a:lnTo>
                    <a:pt x="4389185" y="3238330"/>
                  </a:lnTo>
                  <a:lnTo>
                    <a:pt x="4365626" y="3167652"/>
                  </a:lnTo>
                  <a:lnTo>
                    <a:pt x="4351071" y="3093204"/>
                  </a:lnTo>
                  <a:lnTo>
                    <a:pt x="4347302" y="3054880"/>
                  </a:lnTo>
                  <a:lnTo>
                    <a:pt x="4346045" y="3015824"/>
                  </a:lnTo>
                  <a:close/>
                </a:path>
              </a:pathLst>
            </a:custGeom>
            <a:ln w="23873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420929" y="3964277"/>
            <a:ext cx="10674350" cy="5251450"/>
            <a:chOff x="420929" y="3964277"/>
            <a:chExt cx="10674350" cy="5251450"/>
          </a:xfrm>
        </p:grpSpPr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0929" y="3973072"/>
              <a:ext cx="2735414" cy="353832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2394" y="4057258"/>
              <a:ext cx="2616045" cy="336994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58624" y="4053489"/>
              <a:ext cx="2624455" cy="3377565"/>
            </a:xfrm>
            <a:custGeom>
              <a:avLst/>
              <a:gdLst/>
              <a:ahLst/>
              <a:cxnLst/>
              <a:rect l="l" t="t" r="r" b="b"/>
              <a:pathLst>
                <a:path w="2624455" h="3377565">
                  <a:moveTo>
                    <a:pt x="0" y="3377384"/>
                  </a:moveTo>
                  <a:lnTo>
                    <a:pt x="2624422" y="3377384"/>
                  </a:lnTo>
                  <a:lnTo>
                    <a:pt x="2624422" y="0"/>
                  </a:lnTo>
                  <a:lnTo>
                    <a:pt x="0" y="0"/>
                  </a:lnTo>
                  <a:lnTo>
                    <a:pt x="0" y="3377384"/>
                  </a:lnTo>
                  <a:close/>
                </a:path>
              </a:pathLst>
            </a:custGeom>
            <a:ln w="7539">
              <a:solidFill>
                <a:srgbClr val="2340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91741" y="3964277"/>
              <a:ext cx="2726618" cy="3547117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78440" y="4061028"/>
              <a:ext cx="2551964" cy="3354871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074670" y="4056002"/>
              <a:ext cx="2560955" cy="3364865"/>
            </a:xfrm>
            <a:custGeom>
              <a:avLst/>
              <a:gdLst/>
              <a:ahLst/>
              <a:cxnLst/>
              <a:rect l="l" t="t" r="r" b="b"/>
              <a:pathLst>
                <a:path w="2560954" h="3364865">
                  <a:moveTo>
                    <a:pt x="0" y="3364819"/>
                  </a:moveTo>
                  <a:lnTo>
                    <a:pt x="2560550" y="3364819"/>
                  </a:lnTo>
                  <a:lnTo>
                    <a:pt x="2560550" y="0"/>
                  </a:lnTo>
                  <a:lnTo>
                    <a:pt x="0" y="0"/>
                  </a:lnTo>
                  <a:lnTo>
                    <a:pt x="0" y="3364819"/>
                  </a:lnTo>
                  <a:close/>
                </a:path>
              </a:pathLst>
            </a:custGeom>
            <a:ln w="7539">
              <a:solidFill>
                <a:srgbClr val="23405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646738" y="5215757"/>
              <a:ext cx="2804521" cy="399820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734694" y="5316278"/>
              <a:ext cx="2628611" cy="3797161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5730924" y="5312508"/>
              <a:ext cx="2636520" cy="3804920"/>
            </a:xfrm>
            <a:custGeom>
              <a:avLst/>
              <a:gdLst/>
              <a:ahLst/>
              <a:cxnLst/>
              <a:rect l="l" t="t" r="r" b="b"/>
              <a:pathLst>
                <a:path w="2636520" h="3804920">
                  <a:moveTo>
                    <a:pt x="0" y="3804700"/>
                  </a:moveTo>
                  <a:lnTo>
                    <a:pt x="2636150" y="3804700"/>
                  </a:lnTo>
                  <a:lnTo>
                    <a:pt x="2636150" y="0"/>
                  </a:lnTo>
                  <a:lnTo>
                    <a:pt x="0" y="0"/>
                  </a:lnTo>
                  <a:lnTo>
                    <a:pt x="0" y="3804700"/>
                  </a:lnTo>
                  <a:close/>
                </a:path>
              </a:pathLst>
            </a:custGeom>
            <a:ln w="7539">
              <a:solidFill>
                <a:srgbClr val="5F48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271580" y="5194396"/>
              <a:ext cx="2823369" cy="402081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359535" y="5293660"/>
              <a:ext cx="2646202" cy="3821035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8355766" y="5289891"/>
              <a:ext cx="2654935" cy="3829050"/>
            </a:xfrm>
            <a:custGeom>
              <a:avLst/>
              <a:gdLst/>
              <a:ahLst/>
              <a:cxnLst/>
              <a:rect l="l" t="t" r="r" b="b"/>
              <a:pathLst>
                <a:path w="2654934" h="3829050">
                  <a:moveTo>
                    <a:pt x="0" y="3828574"/>
                  </a:moveTo>
                  <a:lnTo>
                    <a:pt x="2654683" y="3828574"/>
                  </a:lnTo>
                  <a:lnTo>
                    <a:pt x="2654683" y="0"/>
                  </a:lnTo>
                  <a:lnTo>
                    <a:pt x="0" y="0"/>
                  </a:lnTo>
                  <a:lnTo>
                    <a:pt x="0" y="3828574"/>
                  </a:lnTo>
                  <a:close/>
                </a:path>
              </a:pathLst>
            </a:custGeom>
            <a:ln w="7539">
              <a:solidFill>
                <a:srgbClr val="5F487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250760" y="7574219"/>
              <a:ext cx="1471295" cy="1619250"/>
            </a:xfrm>
            <a:custGeom>
              <a:avLst/>
              <a:gdLst/>
              <a:ahLst/>
              <a:cxnLst/>
              <a:rect l="l" t="t" r="r" b="b"/>
              <a:pathLst>
                <a:path w="1471295" h="1619250">
                  <a:moveTo>
                    <a:pt x="735579" y="0"/>
                  </a:moveTo>
                  <a:lnTo>
                    <a:pt x="735579" y="434541"/>
                  </a:lnTo>
                  <a:lnTo>
                    <a:pt x="0" y="434541"/>
                  </a:lnTo>
                  <a:lnTo>
                    <a:pt x="0" y="1184675"/>
                  </a:lnTo>
                  <a:lnTo>
                    <a:pt x="735579" y="1184675"/>
                  </a:lnTo>
                  <a:lnTo>
                    <a:pt x="735579" y="1619113"/>
                  </a:lnTo>
                  <a:lnTo>
                    <a:pt x="1471264" y="809504"/>
                  </a:lnTo>
                  <a:lnTo>
                    <a:pt x="735579" y="0"/>
                  </a:lnTo>
                  <a:close/>
                </a:path>
              </a:pathLst>
            </a:custGeom>
            <a:solidFill>
              <a:srgbClr val="006E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227292" y="7655966"/>
            <a:ext cx="3855720" cy="1548765"/>
          </a:xfrm>
          <a:prstGeom prst="rect">
            <a:avLst/>
          </a:prstGeom>
        </p:spPr>
        <p:txBody>
          <a:bodyPr vert="horz" wrap="square" lIns="0" tIns="93345" rIns="0" bIns="0" rtlCol="0">
            <a:spAutoFit/>
          </a:bodyPr>
          <a:lstStyle/>
          <a:p>
            <a:pPr marL="346710" marR="54610" indent="-334645">
              <a:lnSpc>
                <a:spcPct val="74000"/>
              </a:lnSpc>
              <a:spcBef>
                <a:spcPts val="735"/>
              </a:spcBef>
              <a:buFont typeface="Arial"/>
              <a:buChar char="•"/>
              <a:tabLst>
                <a:tab pos="346710" algn="l"/>
              </a:tabLst>
            </a:pPr>
            <a:r>
              <a:rPr sz="1950" b="1" dirty="0">
                <a:latin typeface="Times New Roman"/>
                <a:cs typeface="Times New Roman"/>
              </a:rPr>
              <a:t>используется</a:t>
            </a:r>
            <a:r>
              <a:rPr sz="1950" b="1" spc="15" dirty="0">
                <a:latin typeface="Times New Roman"/>
                <a:cs typeface="Times New Roman"/>
              </a:rPr>
              <a:t> </a:t>
            </a:r>
            <a:r>
              <a:rPr sz="1950" b="1" dirty="0">
                <a:latin typeface="Times New Roman"/>
                <a:cs typeface="Times New Roman"/>
              </a:rPr>
              <a:t>крупный</a:t>
            </a:r>
            <a:r>
              <a:rPr sz="1950" b="1" spc="5" dirty="0">
                <a:latin typeface="Times New Roman"/>
                <a:cs typeface="Times New Roman"/>
              </a:rPr>
              <a:t> </a:t>
            </a:r>
            <a:r>
              <a:rPr sz="1950" b="1" spc="-10" dirty="0">
                <a:latin typeface="Times New Roman"/>
                <a:cs typeface="Times New Roman"/>
              </a:rPr>
              <a:t>шрифт </a:t>
            </a:r>
            <a:r>
              <a:rPr sz="1950" b="1" dirty="0">
                <a:latin typeface="Times New Roman"/>
                <a:cs typeface="Times New Roman"/>
              </a:rPr>
              <a:t>и</a:t>
            </a:r>
            <a:r>
              <a:rPr sz="1950" b="1" spc="114" dirty="0">
                <a:latin typeface="Times New Roman"/>
                <a:cs typeface="Times New Roman"/>
              </a:rPr>
              <a:t> </a:t>
            </a:r>
            <a:r>
              <a:rPr sz="1950" b="1" dirty="0">
                <a:latin typeface="Times New Roman"/>
                <a:cs typeface="Times New Roman"/>
              </a:rPr>
              <a:t>удобочитаемая</a:t>
            </a:r>
            <a:r>
              <a:rPr sz="1950" b="1" spc="-10" dirty="0">
                <a:latin typeface="Times New Roman"/>
                <a:cs typeface="Times New Roman"/>
              </a:rPr>
              <a:t> гарнитура</a:t>
            </a:r>
            <a:endParaRPr sz="1950">
              <a:latin typeface="Times New Roman"/>
              <a:cs typeface="Times New Roman"/>
            </a:endParaRPr>
          </a:p>
          <a:p>
            <a:pPr marL="346710" indent="-334010">
              <a:lnSpc>
                <a:spcPts val="2035"/>
              </a:lnSpc>
              <a:spcBef>
                <a:spcPts val="380"/>
              </a:spcBef>
              <a:buFont typeface="Arial"/>
              <a:buChar char="•"/>
              <a:tabLst>
                <a:tab pos="346710" algn="l"/>
              </a:tabLst>
            </a:pPr>
            <a:r>
              <a:rPr sz="1950" b="1" dirty="0">
                <a:latin typeface="Times New Roman"/>
                <a:cs typeface="Times New Roman"/>
              </a:rPr>
              <a:t>перерисован</a:t>
            </a:r>
            <a:r>
              <a:rPr sz="1950" b="1" spc="15" dirty="0">
                <a:latin typeface="Times New Roman"/>
                <a:cs typeface="Times New Roman"/>
              </a:rPr>
              <a:t> </a:t>
            </a:r>
            <a:r>
              <a:rPr sz="1950" b="1" spc="-10" dirty="0">
                <a:latin typeface="Times New Roman"/>
                <a:cs typeface="Times New Roman"/>
              </a:rPr>
              <a:t>иллюстративный</a:t>
            </a:r>
            <a:endParaRPr sz="1950">
              <a:latin typeface="Times New Roman"/>
              <a:cs typeface="Times New Roman"/>
            </a:endParaRPr>
          </a:p>
          <a:p>
            <a:pPr marL="346710" marR="982980">
              <a:lnSpc>
                <a:spcPct val="73400"/>
              </a:lnSpc>
              <a:spcBef>
                <a:spcPts val="320"/>
              </a:spcBef>
            </a:pPr>
            <a:r>
              <a:rPr sz="1950" b="1" dirty="0">
                <a:latin typeface="Times New Roman"/>
                <a:cs typeface="Times New Roman"/>
              </a:rPr>
              <a:t>материал,</a:t>
            </a:r>
            <a:r>
              <a:rPr sz="1950" b="1" spc="-15" dirty="0">
                <a:latin typeface="Times New Roman"/>
                <a:cs typeface="Times New Roman"/>
              </a:rPr>
              <a:t> </a:t>
            </a:r>
            <a:r>
              <a:rPr sz="1950" b="1" spc="-10" dirty="0">
                <a:latin typeface="Times New Roman"/>
                <a:cs typeface="Times New Roman"/>
              </a:rPr>
              <a:t>усилена </a:t>
            </a:r>
            <a:r>
              <a:rPr sz="1950" b="1" dirty="0">
                <a:latin typeface="Times New Roman"/>
                <a:cs typeface="Times New Roman"/>
              </a:rPr>
              <a:t>цветонасыщенность</a:t>
            </a:r>
            <a:r>
              <a:rPr sz="1950" b="1" spc="15" dirty="0">
                <a:latin typeface="Times New Roman"/>
                <a:cs typeface="Times New Roman"/>
              </a:rPr>
              <a:t> </a:t>
            </a:r>
            <a:r>
              <a:rPr sz="1950" b="1" spc="-50" dirty="0">
                <a:latin typeface="Times New Roman"/>
                <a:cs typeface="Times New Roman"/>
              </a:rPr>
              <a:t>и </a:t>
            </a:r>
            <a:r>
              <a:rPr sz="1950" b="1" spc="-10" dirty="0">
                <a:latin typeface="Times New Roman"/>
                <a:cs typeface="Times New Roman"/>
              </a:rPr>
              <a:t>контрастность</a:t>
            </a:r>
            <a:endParaRPr sz="19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5978" y="83004"/>
            <a:ext cx="18324524" cy="1813647"/>
          </a:xfrm>
          <a:prstGeom prst="rect">
            <a:avLst/>
          </a:prstGeom>
        </p:spPr>
        <p:txBody>
          <a:bodyPr vert="horz" wrap="square" lIns="0" tIns="790267" rIns="0" bIns="0" rtlCol="0">
            <a:spAutoFit/>
          </a:bodyPr>
          <a:lstStyle/>
          <a:p>
            <a:pPr marL="25400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C00000"/>
                </a:solidFill>
              </a:rPr>
              <a:t>Особенности</a:t>
            </a:r>
            <a:r>
              <a:rPr spc="-4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наглядных</a:t>
            </a:r>
            <a:r>
              <a:rPr spc="-40" dirty="0">
                <a:solidFill>
                  <a:srgbClr val="C00000"/>
                </a:solidFill>
              </a:rPr>
              <a:t> </a:t>
            </a:r>
            <a:r>
              <a:rPr spc="-10" dirty="0">
                <a:solidFill>
                  <a:srgbClr val="C00000"/>
                </a:solidFill>
              </a:rPr>
              <a:t>материалов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9516778" y="6967327"/>
            <a:ext cx="4420870" cy="3434079"/>
            <a:chOff x="9516778" y="6967327"/>
            <a:chExt cx="4420870" cy="3434079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540651" y="6991201"/>
              <a:ext cx="4372641" cy="338628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9528714" y="6979264"/>
              <a:ext cx="4396740" cy="3410585"/>
            </a:xfrm>
            <a:custGeom>
              <a:avLst/>
              <a:gdLst/>
              <a:ahLst/>
              <a:cxnLst/>
              <a:rect l="l" t="t" r="r" b="b"/>
              <a:pathLst>
                <a:path w="4396740" h="3410584">
                  <a:moveTo>
                    <a:pt x="0" y="3410157"/>
                  </a:moveTo>
                  <a:lnTo>
                    <a:pt x="4396515" y="3410157"/>
                  </a:lnTo>
                  <a:lnTo>
                    <a:pt x="4396515" y="0"/>
                  </a:lnTo>
                  <a:lnTo>
                    <a:pt x="0" y="0"/>
                  </a:lnTo>
                  <a:lnTo>
                    <a:pt x="0" y="3410157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7972531" y="2984202"/>
            <a:ext cx="4968240" cy="3519804"/>
            <a:chOff x="7972531" y="2984202"/>
            <a:chExt cx="4968240" cy="3519804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96405" y="3008075"/>
              <a:ext cx="4920478" cy="3471726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7984468" y="2996139"/>
              <a:ext cx="4944745" cy="3495675"/>
            </a:xfrm>
            <a:custGeom>
              <a:avLst/>
              <a:gdLst/>
              <a:ahLst/>
              <a:cxnLst/>
              <a:rect l="l" t="t" r="r" b="b"/>
              <a:pathLst>
                <a:path w="4944745" h="3495675">
                  <a:moveTo>
                    <a:pt x="0" y="3495600"/>
                  </a:moveTo>
                  <a:lnTo>
                    <a:pt x="4944352" y="3495600"/>
                  </a:lnTo>
                  <a:lnTo>
                    <a:pt x="4944352" y="0"/>
                  </a:lnTo>
                  <a:lnTo>
                    <a:pt x="0" y="0"/>
                  </a:lnTo>
                  <a:lnTo>
                    <a:pt x="0" y="3495600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528989" y="3199065"/>
            <a:ext cx="4848860" cy="3613785"/>
            <a:chOff x="528989" y="3199065"/>
            <a:chExt cx="4848860" cy="361378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2862" y="3222938"/>
              <a:ext cx="4801110" cy="356596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40925" y="3211001"/>
              <a:ext cx="4825365" cy="3590290"/>
            </a:xfrm>
            <a:custGeom>
              <a:avLst/>
              <a:gdLst/>
              <a:ahLst/>
              <a:cxnLst/>
              <a:rect l="l" t="t" r="r" b="b"/>
              <a:pathLst>
                <a:path w="4825365" h="3590290">
                  <a:moveTo>
                    <a:pt x="0" y="3589838"/>
                  </a:moveTo>
                  <a:lnTo>
                    <a:pt x="4824983" y="3589838"/>
                  </a:lnTo>
                  <a:lnTo>
                    <a:pt x="4824983" y="0"/>
                  </a:lnTo>
                  <a:lnTo>
                    <a:pt x="0" y="0"/>
                  </a:lnTo>
                  <a:lnTo>
                    <a:pt x="0" y="3589838"/>
                  </a:lnTo>
                  <a:close/>
                </a:path>
              </a:pathLst>
            </a:custGeom>
            <a:ln w="23873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2878655" y="6967327"/>
            <a:ext cx="4753610" cy="3612515"/>
            <a:chOff x="2878655" y="6967327"/>
            <a:chExt cx="4753610" cy="3612515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02529" y="6991201"/>
              <a:ext cx="4705615" cy="356470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890592" y="6979264"/>
              <a:ext cx="4730115" cy="3589020"/>
            </a:xfrm>
            <a:custGeom>
              <a:avLst/>
              <a:gdLst/>
              <a:ahLst/>
              <a:cxnLst/>
              <a:rect l="l" t="t" r="r" b="b"/>
              <a:pathLst>
                <a:path w="4730115" h="3589020">
                  <a:moveTo>
                    <a:pt x="0" y="3588581"/>
                  </a:moveTo>
                  <a:lnTo>
                    <a:pt x="4729489" y="3588581"/>
                  </a:lnTo>
                  <a:lnTo>
                    <a:pt x="4729489" y="0"/>
                  </a:lnTo>
                  <a:lnTo>
                    <a:pt x="0" y="0"/>
                  </a:lnTo>
                  <a:lnTo>
                    <a:pt x="0" y="3588581"/>
                  </a:lnTo>
                  <a:close/>
                </a:path>
              </a:pathLst>
            </a:custGeom>
            <a:ln w="23873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5036610" y="3008076"/>
            <a:ext cx="3906477" cy="3906477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4923524" y="6991201"/>
            <a:ext cx="4824983" cy="300430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50" y="2835275"/>
            <a:ext cx="7848600" cy="7848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450" y="2835275"/>
            <a:ext cx="8016875" cy="80168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186134" y="1006475"/>
            <a:ext cx="95606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ОПЫТА РАБОТЫ</a:t>
            </a:r>
          </a:p>
        </p:txBody>
      </p:sp>
    </p:spTree>
    <p:extLst>
      <p:ext uri="{BB962C8B-B14F-4D97-AF65-F5344CB8AC3E}">
        <p14:creationId xmlns:p14="http://schemas.microsoft.com/office/powerpoint/2010/main" val="330534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8050" y="1082675"/>
            <a:ext cx="12115800" cy="914400"/>
          </a:xfrm>
        </p:spPr>
        <p:txBody>
          <a:bodyPr/>
          <a:lstStyle/>
          <a:p>
            <a:r>
              <a:rPr lang="ru-RU" sz="5400" spc="-20" dirty="0">
                <a:solidFill>
                  <a:srgbClr val="C00000"/>
                </a:solidFill>
              </a:rPr>
              <a:t>ДЕТИ С НАРУШЕНИЯМИ ЗРЕНИЯ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1060450" y="3216275"/>
            <a:ext cx="169926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28700" indent="-1028700">
              <a:buFont typeface="+mj-lt"/>
              <a:buAutoNum type="romanUcPeriod"/>
            </a:pPr>
            <a:r>
              <a:rPr lang="ru-RU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Слепые дети                                                                                                                      ( диапазон зрение от 0% до 4 % )                                  слепорожденные и ослепшие</a:t>
            </a:r>
          </a:p>
          <a:p>
            <a:pPr marL="1028700" indent="-1028700">
              <a:buFont typeface="+mj-lt"/>
              <a:buAutoNum type="romanUcPeriod"/>
            </a:pPr>
            <a:r>
              <a:rPr lang="ru-RU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Слабовидящие дети                                           (острота зрения от 5% до 40 %)</a:t>
            </a:r>
          </a:p>
          <a:p>
            <a:pPr marL="1028700" indent="-1028700">
              <a:buFont typeface="+mj-lt"/>
              <a:buAutoNum type="romanUcPeriod"/>
            </a:pPr>
            <a:r>
              <a:rPr lang="ru-RU" sz="5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 пониженным зрением                                         (острота зрения от 50 % до 80%)                                       В специальном обучении не нуждаются.</a:t>
            </a:r>
          </a:p>
        </p:txBody>
      </p:sp>
    </p:spTree>
    <p:extLst>
      <p:ext uri="{BB962C8B-B14F-4D97-AF65-F5344CB8AC3E}">
        <p14:creationId xmlns:p14="http://schemas.microsoft.com/office/powerpoint/2010/main" val="33459306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50" y="2530475"/>
            <a:ext cx="8093075" cy="80930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0250" y="2606675"/>
            <a:ext cx="7940674" cy="7940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7555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47"/>
          <a:stretch/>
        </p:blipFill>
        <p:spPr>
          <a:xfrm>
            <a:off x="831850" y="3140075"/>
            <a:ext cx="8550274" cy="71183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49"/>
          <a:stretch/>
        </p:blipFill>
        <p:spPr>
          <a:xfrm>
            <a:off x="10966450" y="3811588"/>
            <a:ext cx="8398461" cy="646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952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707" y="3925740"/>
            <a:ext cx="4585710" cy="61398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83" y="2678020"/>
            <a:ext cx="7120567" cy="551729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51650" y="930275"/>
            <a:ext cx="76033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КРУПНЫЙ ШРИФТ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3874" y="5615660"/>
            <a:ext cx="7249076" cy="515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6652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50" y="2835275"/>
            <a:ext cx="7736361" cy="79157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6050" y="2813050"/>
            <a:ext cx="8114584" cy="860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22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49675"/>
            <a:ext cx="8684712" cy="6934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250" y="3749675"/>
            <a:ext cx="9448800" cy="6477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94250" y="1158875"/>
            <a:ext cx="133437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КРУПНЫЕ ПРЕДМЕТНЫЕ КАРТИНКИ</a:t>
            </a:r>
          </a:p>
        </p:txBody>
      </p:sp>
    </p:spTree>
    <p:extLst>
      <p:ext uri="{BB962C8B-B14F-4D97-AF65-F5344CB8AC3E}">
        <p14:creationId xmlns:p14="http://schemas.microsoft.com/office/powerpoint/2010/main" val="33356496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50" y="2911475"/>
            <a:ext cx="6682770" cy="76648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250" y="2927350"/>
            <a:ext cx="9129537" cy="80168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70450" y="930275"/>
            <a:ext cx="138454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КРУПНЫЙ РАЗДАТОЧНЫЙ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33824849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50" y="3063875"/>
            <a:ext cx="7689850" cy="76898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63"/>
          <a:stretch/>
        </p:blipFill>
        <p:spPr>
          <a:xfrm>
            <a:off x="10280650" y="3357563"/>
            <a:ext cx="8245475" cy="710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4292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50" y="2606675"/>
            <a:ext cx="7404685" cy="82454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0650" y="3122612"/>
            <a:ext cx="9010143" cy="7213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17389" y="1311275"/>
            <a:ext cx="67265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 С ЛУПОЙ</a:t>
            </a:r>
          </a:p>
        </p:txBody>
      </p:sp>
    </p:spTree>
    <p:extLst>
      <p:ext uri="{BB962C8B-B14F-4D97-AF65-F5344CB8AC3E}">
        <p14:creationId xmlns:p14="http://schemas.microsoft.com/office/powerpoint/2010/main" val="31020261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60"/>
          <a:stretch/>
        </p:blipFill>
        <p:spPr>
          <a:xfrm>
            <a:off x="1593850" y="3216275"/>
            <a:ext cx="8778875" cy="72548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8450" y="2911474"/>
            <a:ext cx="7864475" cy="786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178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1"/>
          <a:stretch/>
        </p:blipFill>
        <p:spPr>
          <a:xfrm rot="16200000">
            <a:off x="1480759" y="2567366"/>
            <a:ext cx="6112594" cy="81724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70450" y="930275"/>
            <a:ext cx="98175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ТАКТИЛЬНАЯ РАБОТА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650" y="3063875"/>
            <a:ext cx="5045075" cy="50450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1614" y="5586412"/>
            <a:ext cx="5161169" cy="516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099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5978" y="83004"/>
            <a:ext cx="18324524" cy="2144147"/>
          </a:xfrm>
          <a:prstGeom prst="rect">
            <a:avLst/>
          </a:prstGeom>
        </p:spPr>
        <p:txBody>
          <a:bodyPr vert="horz" wrap="square" lIns="0" tIns="497811" rIns="0" bIns="0" rtlCol="0">
            <a:spAutoFit/>
          </a:bodyPr>
          <a:lstStyle/>
          <a:p>
            <a:pPr marL="7869555" marR="5080" indent="-2985770">
              <a:lnSpc>
                <a:spcPts val="6400"/>
              </a:lnSpc>
              <a:spcBef>
                <a:spcPts val="330"/>
              </a:spcBef>
            </a:pPr>
            <a:r>
              <a:rPr sz="5450" spc="-20" dirty="0">
                <a:solidFill>
                  <a:srgbClr val="C00000"/>
                </a:solidFill>
              </a:rPr>
              <a:t>ОСОБЕННОСТИ</a:t>
            </a:r>
            <a:r>
              <a:rPr sz="5450" spc="-229" dirty="0">
                <a:solidFill>
                  <a:srgbClr val="C00000"/>
                </a:solidFill>
              </a:rPr>
              <a:t> </a:t>
            </a:r>
            <a:r>
              <a:rPr sz="5450" spc="-10" dirty="0">
                <a:solidFill>
                  <a:srgbClr val="C00000"/>
                </a:solidFill>
              </a:rPr>
              <a:t>СЛАБОВИДЯЩИХ ОБУЧАЮЩИХСЯ</a:t>
            </a:r>
            <a:endParaRPr sz="5450" dirty="0">
              <a:solidFill>
                <a:srgbClr val="C00000"/>
              </a:solidFill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987857" y="2936340"/>
            <a:ext cx="14788515" cy="7931784"/>
            <a:chOff x="2987857" y="2936340"/>
            <a:chExt cx="14788515" cy="7931784"/>
          </a:xfrm>
        </p:grpSpPr>
        <p:sp>
          <p:nvSpPr>
            <p:cNvPr id="4" name="object 4"/>
            <p:cNvSpPr/>
            <p:nvPr/>
          </p:nvSpPr>
          <p:spPr>
            <a:xfrm>
              <a:off x="2998652" y="2947135"/>
              <a:ext cx="14766925" cy="3559810"/>
            </a:xfrm>
            <a:custGeom>
              <a:avLst/>
              <a:gdLst/>
              <a:ahLst/>
              <a:cxnLst/>
              <a:rect l="l" t="t" r="r" b="b"/>
              <a:pathLst>
                <a:path w="14766925" h="3559809">
                  <a:moveTo>
                    <a:pt x="14410451" y="0"/>
                  </a:moveTo>
                  <a:lnTo>
                    <a:pt x="356010" y="0"/>
                  </a:lnTo>
                  <a:lnTo>
                    <a:pt x="307696" y="3249"/>
                  </a:lnTo>
                  <a:lnTo>
                    <a:pt x="261360" y="12715"/>
                  </a:lnTo>
                  <a:lnTo>
                    <a:pt x="217424" y="27973"/>
                  </a:lnTo>
                  <a:lnTo>
                    <a:pt x="176314" y="48600"/>
                  </a:lnTo>
                  <a:lnTo>
                    <a:pt x="138452" y="74171"/>
                  </a:lnTo>
                  <a:lnTo>
                    <a:pt x="104263" y="104263"/>
                  </a:lnTo>
                  <a:lnTo>
                    <a:pt x="74171" y="138452"/>
                  </a:lnTo>
                  <a:lnTo>
                    <a:pt x="48600" y="176314"/>
                  </a:lnTo>
                  <a:lnTo>
                    <a:pt x="27973" y="217424"/>
                  </a:lnTo>
                  <a:lnTo>
                    <a:pt x="12715" y="261360"/>
                  </a:lnTo>
                  <a:lnTo>
                    <a:pt x="3249" y="307696"/>
                  </a:lnTo>
                  <a:lnTo>
                    <a:pt x="0" y="356010"/>
                  </a:lnTo>
                  <a:lnTo>
                    <a:pt x="0" y="3203672"/>
                  </a:lnTo>
                  <a:lnTo>
                    <a:pt x="3249" y="3251985"/>
                  </a:lnTo>
                  <a:lnTo>
                    <a:pt x="12715" y="3298322"/>
                  </a:lnTo>
                  <a:lnTo>
                    <a:pt x="27973" y="3342257"/>
                  </a:lnTo>
                  <a:lnTo>
                    <a:pt x="48600" y="3383367"/>
                  </a:lnTo>
                  <a:lnTo>
                    <a:pt x="74171" y="3421229"/>
                  </a:lnTo>
                  <a:lnTo>
                    <a:pt x="104263" y="3455418"/>
                  </a:lnTo>
                  <a:lnTo>
                    <a:pt x="138452" y="3485510"/>
                  </a:lnTo>
                  <a:lnTo>
                    <a:pt x="176314" y="3511081"/>
                  </a:lnTo>
                  <a:lnTo>
                    <a:pt x="217424" y="3531708"/>
                  </a:lnTo>
                  <a:lnTo>
                    <a:pt x="261360" y="3546966"/>
                  </a:lnTo>
                  <a:lnTo>
                    <a:pt x="307696" y="3556432"/>
                  </a:lnTo>
                  <a:lnTo>
                    <a:pt x="356010" y="3559682"/>
                  </a:lnTo>
                  <a:lnTo>
                    <a:pt x="14410451" y="3559682"/>
                  </a:lnTo>
                  <a:lnTo>
                    <a:pt x="14458764" y="3556432"/>
                  </a:lnTo>
                  <a:lnTo>
                    <a:pt x="14505101" y="3546966"/>
                  </a:lnTo>
                  <a:lnTo>
                    <a:pt x="14549036" y="3531708"/>
                  </a:lnTo>
                  <a:lnTo>
                    <a:pt x="14590147" y="3511081"/>
                  </a:lnTo>
                  <a:lnTo>
                    <a:pt x="14628008" y="3485510"/>
                  </a:lnTo>
                  <a:lnTo>
                    <a:pt x="14662197" y="3455418"/>
                  </a:lnTo>
                  <a:lnTo>
                    <a:pt x="14692289" y="3421229"/>
                  </a:lnTo>
                  <a:lnTo>
                    <a:pt x="14717860" y="3383367"/>
                  </a:lnTo>
                  <a:lnTo>
                    <a:pt x="14738487" y="3342257"/>
                  </a:lnTo>
                  <a:lnTo>
                    <a:pt x="14753746" y="3298322"/>
                  </a:lnTo>
                  <a:lnTo>
                    <a:pt x="14763211" y="3251985"/>
                  </a:lnTo>
                  <a:lnTo>
                    <a:pt x="14766461" y="3203672"/>
                  </a:lnTo>
                  <a:lnTo>
                    <a:pt x="14766461" y="356010"/>
                  </a:lnTo>
                  <a:lnTo>
                    <a:pt x="14763211" y="307696"/>
                  </a:lnTo>
                  <a:lnTo>
                    <a:pt x="14753746" y="261360"/>
                  </a:lnTo>
                  <a:lnTo>
                    <a:pt x="14738487" y="217424"/>
                  </a:lnTo>
                  <a:lnTo>
                    <a:pt x="14717860" y="176314"/>
                  </a:lnTo>
                  <a:lnTo>
                    <a:pt x="14692289" y="138452"/>
                  </a:lnTo>
                  <a:lnTo>
                    <a:pt x="14662197" y="104263"/>
                  </a:lnTo>
                  <a:lnTo>
                    <a:pt x="14628008" y="74171"/>
                  </a:lnTo>
                  <a:lnTo>
                    <a:pt x="14590147" y="48600"/>
                  </a:lnTo>
                  <a:lnTo>
                    <a:pt x="14549036" y="27973"/>
                  </a:lnTo>
                  <a:lnTo>
                    <a:pt x="14505101" y="12715"/>
                  </a:lnTo>
                  <a:lnTo>
                    <a:pt x="14458764" y="3249"/>
                  </a:lnTo>
                  <a:lnTo>
                    <a:pt x="14410451" y="0"/>
                  </a:lnTo>
                  <a:close/>
                </a:path>
              </a:pathLst>
            </a:custGeom>
            <a:solidFill>
              <a:srgbClr val="E8D0D0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998652" y="2947135"/>
              <a:ext cx="14766925" cy="3559810"/>
            </a:xfrm>
            <a:custGeom>
              <a:avLst/>
              <a:gdLst/>
              <a:ahLst/>
              <a:cxnLst/>
              <a:rect l="l" t="t" r="r" b="b"/>
              <a:pathLst>
                <a:path w="14766925" h="3559809">
                  <a:moveTo>
                    <a:pt x="0" y="356010"/>
                  </a:moveTo>
                  <a:lnTo>
                    <a:pt x="3249" y="307696"/>
                  </a:lnTo>
                  <a:lnTo>
                    <a:pt x="12715" y="261360"/>
                  </a:lnTo>
                  <a:lnTo>
                    <a:pt x="27973" y="217424"/>
                  </a:lnTo>
                  <a:lnTo>
                    <a:pt x="48600" y="176314"/>
                  </a:lnTo>
                  <a:lnTo>
                    <a:pt x="74171" y="138452"/>
                  </a:lnTo>
                  <a:lnTo>
                    <a:pt x="104263" y="104263"/>
                  </a:lnTo>
                  <a:lnTo>
                    <a:pt x="138452" y="74171"/>
                  </a:lnTo>
                  <a:lnTo>
                    <a:pt x="176314" y="48600"/>
                  </a:lnTo>
                  <a:lnTo>
                    <a:pt x="217424" y="27973"/>
                  </a:lnTo>
                  <a:lnTo>
                    <a:pt x="261360" y="12715"/>
                  </a:lnTo>
                  <a:lnTo>
                    <a:pt x="307696" y="3249"/>
                  </a:lnTo>
                  <a:lnTo>
                    <a:pt x="356010" y="0"/>
                  </a:lnTo>
                  <a:lnTo>
                    <a:pt x="14410451" y="0"/>
                  </a:lnTo>
                  <a:lnTo>
                    <a:pt x="14458764" y="3249"/>
                  </a:lnTo>
                  <a:lnTo>
                    <a:pt x="14505101" y="12715"/>
                  </a:lnTo>
                  <a:lnTo>
                    <a:pt x="14549036" y="27973"/>
                  </a:lnTo>
                  <a:lnTo>
                    <a:pt x="14590147" y="48600"/>
                  </a:lnTo>
                  <a:lnTo>
                    <a:pt x="14628008" y="74171"/>
                  </a:lnTo>
                  <a:lnTo>
                    <a:pt x="14662197" y="104263"/>
                  </a:lnTo>
                  <a:lnTo>
                    <a:pt x="14692289" y="138452"/>
                  </a:lnTo>
                  <a:lnTo>
                    <a:pt x="14717860" y="176314"/>
                  </a:lnTo>
                  <a:lnTo>
                    <a:pt x="14738487" y="217424"/>
                  </a:lnTo>
                  <a:lnTo>
                    <a:pt x="14753746" y="261360"/>
                  </a:lnTo>
                  <a:lnTo>
                    <a:pt x="14763211" y="307696"/>
                  </a:lnTo>
                  <a:lnTo>
                    <a:pt x="14766461" y="356010"/>
                  </a:lnTo>
                  <a:lnTo>
                    <a:pt x="14766461" y="3203672"/>
                  </a:lnTo>
                  <a:lnTo>
                    <a:pt x="14763211" y="3251985"/>
                  </a:lnTo>
                  <a:lnTo>
                    <a:pt x="14753746" y="3298322"/>
                  </a:lnTo>
                  <a:lnTo>
                    <a:pt x="14738487" y="3342257"/>
                  </a:lnTo>
                  <a:lnTo>
                    <a:pt x="14717860" y="3383367"/>
                  </a:lnTo>
                  <a:lnTo>
                    <a:pt x="14692289" y="3421229"/>
                  </a:lnTo>
                  <a:lnTo>
                    <a:pt x="14662197" y="3455418"/>
                  </a:lnTo>
                  <a:lnTo>
                    <a:pt x="14628008" y="3485510"/>
                  </a:lnTo>
                  <a:lnTo>
                    <a:pt x="14590147" y="3511081"/>
                  </a:lnTo>
                  <a:lnTo>
                    <a:pt x="14549036" y="3531708"/>
                  </a:lnTo>
                  <a:lnTo>
                    <a:pt x="14505101" y="3546966"/>
                  </a:lnTo>
                  <a:lnTo>
                    <a:pt x="14458764" y="3556432"/>
                  </a:lnTo>
                  <a:lnTo>
                    <a:pt x="14410451" y="3559682"/>
                  </a:lnTo>
                  <a:lnTo>
                    <a:pt x="356010" y="3559682"/>
                  </a:lnTo>
                  <a:lnTo>
                    <a:pt x="307696" y="3556432"/>
                  </a:lnTo>
                  <a:lnTo>
                    <a:pt x="261360" y="3546966"/>
                  </a:lnTo>
                  <a:lnTo>
                    <a:pt x="217424" y="3531708"/>
                  </a:lnTo>
                  <a:lnTo>
                    <a:pt x="176314" y="3511081"/>
                  </a:lnTo>
                  <a:lnTo>
                    <a:pt x="138452" y="3485510"/>
                  </a:lnTo>
                  <a:lnTo>
                    <a:pt x="104263" y="3455418"/>
                  </a:lnTo>
                  <a:lnTo>
                    <a:pt x="74171" y="3421229"/>
                  </a:lnTo>
                  <a:lnTo>
                    <a:pt x="48600" y="3383367"/>
                  </a:lnTo>
                  <a:lnTo>
                    <a:pt x="27973" y="3342257"/>
                  </a:lnTo>
                  <a:lnTo>
                    <a:pt x="12715" y="3298322"/>
                  </a:lnTo>
                  <a:lnTo>
                    <a:pt x="3249" y="3251985"/>
                  </a:lnTo>
                  <a:lnTo>
                    <a:pt x="0" y="3203672"/>
                  </a:lnTo>
                  <a:lnTo>
                    <a:pt x="0" y="356010"/>
                  </a:lnTo>
                  <a:close/>
                </a:path>
              </a:pathLst>
            </a:custGeom>
            <a:ln w="21360">
              <a:solidFill>
                <a:srgbClr val="E8D0D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45968" y="3422094"/>
              <a:ext cx="3077183" cy="2609763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445968" y="3422094"/>
              <a:ext cx="3077210" cy="2609850"/>
            </a:xfrm>
            <a:custGeom>
              <a:avLst/>
              <a:gdLst/>
              <a:ahLst/>
              <a:cxnLst/>
              <a:rect l="l" t="t" r="r" b="b"/>
              <a:pathLst>
                <a:path w="3077209" h="2609850">
                  <a:moveTo>
                    <a:pt x="0" y="260934"/>
                  </a:moveTo>
                  <a:lnTo>
                    <a:pt x="4205" y="214039"/>
                  </a:lnTo>
                  <a:lnTo>
                    <a:pt x="16328" y="169898"/>
                  </a:lnTo>
                  <a:lnTo>
                    <a:pt x="35632" y="129249"/>
                  </a:lnTo>
                  <a:lnTo>
                    <a:pt x="61378" y="92830"/>
                  </a:lnTo>
                  <a:lnTo>
                    <a:pt x="92830" y="61378"/>
                  </a:lnTo>
                  <a:lnTo>
                    <a:pt x="129249" y="35632"/>
                  </a:lnTo>
                  <a:lnTo>
                    <a:pt x="169898" y="16328"/>
                  </a:lnTo>
                  <a:lnTo>
                    <a:pt x="214039" y="4205"/>
                  </a:lnTo>
                  <a:lnTo>
                    <a:pt x="260934" y="0"/>
                  </a:lnTo>
                  <a:lnTo>
                    <a:pt x="2816249" y="0"/>
                  </a:lnTo>
                  <a:lnTo>
                    <a:pt x="2863144" y="4205"/>
                  </a:lnTo>
                  <a:lnTo>
                    <a:pt x="2907285" y="16328"/>
                  </a:lnTo>
                  <a:lnTo>
                    <a:pt x="2947934" y="35632"/>
                  </a:lnTo>
                  <a:lnTo>
                    <a:pt x="2984353" y="61378"/>
                  </a:lnTo>
                  <a:lnTo>
                    <a:pt x="3015805" y="92830"/>
                  </a:lnTo>
                  <a:lnTo>
                    <a:pt x="3041551" y="129249"/>
                  </a:lnTo>
                  <a:lnTo>
                    <a:pt x="3060855" y="169898"/>
                  </a:lnTo>
                  <a:lnTo>
                    <a:pt x="3072978" y="214039"/>
                  </a:lnTo>
                  <a:lnTo>
                    <a:pt x="3077183" y="260934"/>
                  </a:lnTo>
                  <a:lnTo>
                    <a:pt x="3077183" y="2348829"/>
                  </a:lnTo>
                  <a:lnTo>
                    <a:pt x="3072978" y="2395724"/>
                  </a:lnTo>
                  <a:lnTo>
                    <a:pt x="3060855" y="2439865"/>
                  </a:lnTo>
                  <a:lnTo>
                    <a:pt x="3041551" y="2480513"/>
                  </a:lnTo>
                  <a:lnTo>
                    <a:pt x="3015805" y="2516933"/>
                  </a:lnTo>
                  <a:lnTo>
                    <a:pt x="2984353" y="2548384"/>
                  </a:lnTo>
                  <a:lnTo>
                    <a:pt x="2947934" y="2574131"/>
                  </a:lnTo>
                  <a:lnTo>
                    <a:pt x="2907285" y="2593435"/>
                  </a:lnTo>
                  <a:lnTo>
                    <a:pt x="2863144" y="2605558"/>
                  </a:lnTo>
                  <a:lnTo>
                    <a:pt x="2816249" y="2609763"/>
                  </a:lnTo>
                  <a:lnTo>
                    <a:pt x="260934" y="2609763"/>
                  </a:lnTo>
                  <a:lnTo>
                    <a:pt x="214039" y="2605558"/>
                  </a:lnTo>
                  <a:lnTo>
                    <a:pt x="169898" y="2593435"/>
                  </a:lnTo>
                  <a:lnTo>
                    <a:pt x="129249" y="2574131"/>
                  </a:lnTo>
                  <a:lnTo>
                    <a:pt x="92830" y="2548384"/>
                  </a:lnTo>
                  <a:lnTo>
                    <a:pt x="61378" y="2516933"/>
                  </a:lnTo>
                  <a:lnTo>
                    <a:pt x="35632" y="2480513"/>
                  </a:lnTo>
                  <a:lnTo>
                    <a:pt x="16328" y="2439865"/>
                  </a:lnTo>
                  <a:lnTo>
                    <a:pt x="4205" y="2395724"/>
                  </a:lnTo>
                  <a:lnTo>
                    <a:pt x="0" y="2348829"/>
                  </a:lnTo>
                  <a:lnTo>
                    <a:pt x="0" y="260934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459789" y="6506817"/>
              <a:ext cx="3077210" cy="4350385"/>
            </a:xfrm>
            <a:custGeom>
              <a:avLst/>
              <a:gdLst/>
              <a:ahLst/>
              <a:cxnLst/>
              <a:rect l="l" t="t" r="r" b="b"/>
              <a:pathLst>
                <a:path w="3077209" h="4350384">
                  <a:moveTo>
                    <a:pt x="3077183" y="0"/>
                  </a:moveTo>
                  <a:lnTo>
                    <a:pt x="0" y="0"/>
                  </a:lnTo>
                  <a:lnTo>
                    <a:pt x="0" y="4026924"/>
                  </a:lnTo>
                  <a:lnTo>
                    <a:pt x="3504" y="4074670"/>
                  </a:lnTo>
                  <a:lnTo>
                    <a:pt x="13684" y="4120240"/>
                  </a:lnTo>
                  <a:lnTo>
                    <a:pt x="30038" y="4163136"/>
                  </a:lnTo>
                  <a:lnTo>
                    <a:pt x="52067" y="4202856"/>
                  </a:lnTo>
                  <a:lnTo>
                    <a:pt x="79271" y="4238902"/>
                  </a:lnTo>
                  <a:lnTo>
                    <a:pt x="111148" y="4270774"/>
                  </a:lnTo>
                  <a:lnTo>
                    <a:pt x="147199" y="4297971"/>
                  </a:lnTo>
                  <a:lnTo>
                    <a:pt x="186923" y="4319995"/>
                  </a:lnTo>
                  <a:lnTo>
                    <a:pt x="229820" y="4336344"/>
                  </a:lnTo>
                  <a:lnTo>
                    <a:pt x="275389" y="4346521"/>
                  </a:lnTo>
                  <a:lnTo>
                    <a:pt x="323131" y="4350024"/>
                  </a:lnTo>
                  <a:lnTo>
                    <a:pt x="2754052" y="4350024"/>
                  </a:lnTo>
                  <a:lnTo>
                    <a:pt x="2801793" y="4346521"/>
                  </a:lnTo>
                  <a:lnTo>
                    <a:pt x="2847363" y="4336344"/>
                  </a:lnTo>
                  <a:lnTo>
                    <a:pt x="2890260" y="4319995"/>
                  </a:lnTo>
                  <a:lnTo>
                    <a:pt x="2929984" y="4297971"/>
                  </a:lnTo>
                  <a:lnTo>
                    <a:pt x="2966035" y="4270774"/>
                  </a:lnTo>
                  <a:lnTo>
                    <a:pt x="2997912" y="4238902"/>
                  </a:lnTo>
                  <a:lnTo>
                    <a:pt x="3025116" y="4202856"/>
                  </a:lnTo>
                  <a:lnTo>
                    <a:pt x="3047145" y="4163136"/>
                  </a:lnTo>
                  <a:lnTo>
                    <a:pt x="3063499" y="4120240"/>
                  </a:lnTo>
                  <a:lnTo>
                    <a:pt x="3073679" y="4074670"/>
                  </a:lnTo>
                  <a:lnTo>
                    <a:pt x="3077183" y="4026924"/>
                  </a:lnTo>
                  <a:lnTo>
                    <a:pt x="307718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459789" y="6506817"/>
              <a:ext cx="3077210" cy="4350385"/>
            </a:xfrm>
            <a:custGeom>
              <a:avLst/>
              <a:gdLst/>
              <a:ahLst/>
              <a:cxnLst/>
              <a:rect l="l" t="t" r="r" b="b"/>
              <a:pathLst>
                <a:path w="3077209" h="4350384">
                  <a:moveTo>
                    <a:pt x="2754052" y="4350024"/>
                  </a:moveTo>
                  <a:lnTo>
                    <a:pt x="323131" y="4350024"/>
                  </a:lnTo>
                  <a:lnTo>
                    <a:pt x="275389" y="4346521"/>
                  </a:lnTo>
                  <a:lnTo>
                    <a:pt x="229820" y="4336344"/>
                  </a:lnTo>
                  <a:lnTo>
                    <a:pt x="186923" y="4319995"/>
                  </a:lnTo>
                  <a:lnTo>
                    <a:pt x="147199" y="4297971"/>
                  </a:lnTo>
                  <a:lnTo>
                    <a:pt x="111148" y="4270774"/>
                  </a:lnTo>
                  <a:lnTo>
                    <a:pt x="79271" y="4238902"/>
                  </a:lnTo>
                  <a:lnTo>
                    <a:pt x="52067" y="4202856"/>
                  </a:lnTo>
                  <a:lnTo>
                    <a:pt x="30038" y="4163136"/>
                  </a:lnTo>
                  <a:lnTo>
                    <a:pt x="13684" y="4120240"/>
                  </a:lnTo>
                  <a:lnTo>
                    <a:pt x="3504" y="4074670"/>
                  </a:lnTo>
                  <a:lnTo>
                    <a:pt x="0" y="4026924"/>
                  </a:lnTo>
                  <a:lnTo>
                    <a:pt x="0" y="0"/>
                  </a:lnTo>
                  <a:lnTo>
                    <a:pt x="3077183" y="0"/>
                  </a:lnTo>
                  <a:lnTo>
                    <a:pt x="3077183" y="4026924"/>
                  </a:lnTo>
                  <a:lnTo>
                    <a:pt x="3073679" y="4074670"/>
                  </a:lnTo>
                  <a:lnTo>
                    <a:pt x="3063499" y="4120240"/>
                  </a:lnTo>
                  <a:lnTo>
                    <a:pt x="3047145" y="4163136"/>
                  </a:lnTo>
                  <a:lnTo>
                    <a:pt x="3025116" y="4202856"/>
                  </a:lnTo>
                  <a:lnTo>
                    <a:pt x="2997912" y="4238902"/>
                  </a:lnTo>
                  <a:lnTo>
                    <a:pt x="2966035" y="4270774"/>
                  </a:lnTo>
                  <a:lnTo>
                    <a:pt x="2929984" y="4297971"/>
                  </a:lnTo>
                  <a:lnTo>
                    <a:pt x="2890260" y="4319995"/>
                  </a:lnTo>
                  <a:lnTo>
                    <a:pt x="2847363" y="4336344"/>
                  </a:lnTo>
                  <a:lnTo>
                    <a:pt x="2801793" y="4346521"/>
                  </a:lnTo>
                  <a:lnTo>
                    <a:pt x="2754052" y="4350024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924143" y="6637463"/>
            <a:ext cx="2146300" cy="125857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algn="ctr">
              <a:lnSpc>
                <a:spcPts val="3304"/>
              </a:lnSpc>
              <a:spcBef>
                <a:spcPts val="114"/>
              </a:spcBef>
            </a:pPr>
            <a:r>
              <a:rPr sz="2950" spc="-10" dirty="0">
                <a:latin typeface="Times New Roman"/>
                <a:cs typeface="Times New Roman"/>
              </a:rPr>
              <a:t>Малая</a:t>
            </a:r>
            <a:endParaRPr sz="2950" dirty="0">
              <a:latin typeface="Times New Roman"/>
              <a:cs typeface="Times New Roman"/>
            </a:endParaRPr>
          </a:p>
          <a:p>
            <a:pPr marL="12065" marR="5080" algn="ctr">
              <a:lnSpc>
                <a:spcPts val="3080"/>
              </a:lnSpc>
              <a:spcBef>
                <a:spcPts val="250"/>
              </a:spcBef>
            </a:pPr>
            <a:r>
              <a:rPr sz="2950" spc="-10" dirty="0">
                <a:latin typeface="Times New Roman"/>
                <a:cs typeface="Times New Roman"/>
              </a:rPr>
              <a:t>двигательная активность</a:t>
            </a:r>
            <a:endParaRPr sz="2950" dirty="0">
              <a:latin typeface="Times New Roman"/>
              <a:cs typeface="Times New Roman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787532" y="3411299"/>
            <a:ext cx="3131820" cy="7421245"/>
            <a:chOff x="6787532" y="3411299"/>
            <a:chExt cx="3131820" cy="7421245"/>
          </a:xfrm>
        </p:grpSpPr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30996" y="3422094"/>
              <a:ext cx="3077183" cy="2609763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6830996" y="3422094"/>
              <a:ext cx="3077210" cy="2609850"/>
            </a:xfrm>
            <a:custGeom>
              <a:avLst/>
              <a:gdLst/>
              <a:ahLst/>
              <a:cxnLst/>
              <a:rect l="l" t="t" r="r" b="b"/>
              <a:pathLst>
                <a:path w="3077209" h="2609850">
                  <a:moveTo>
                    <a:pt x="0" y="260934"/>
                  </a:moveTo>
                  <a:lnTo>
                    <a:pt x="4205" y="214039"/>
                  </a:lnTo>
                  <a:lnTo>
                    <a:pt x="16328" y="169898"/>
                  </a:lnTo>
                  <a:lnTo>
                    <a:pt x="35632" y="129249"/>
                  </a:lnTo>
                  <a:lnTo>
                    <a:pt x="61378" y="92830"/>
                  </a:lnTo>
                  <a:lnTo>
                    <a:pt x="92830" y="61378"/>
                  </a:lnTo>
                  <a:lnTo>
                    <a:pt x="129249" y="35632"/>
                  </a:lnTo>
                  <a:lnTo>
                    <a:pt x="169898" y="16328"/>
                  </a:lnTo>
                  <a:lnTo>
                    <a:pt x="214039" y="4205"/>
                  </a:lnTo>
                  <a:lnTo>
                    <a:pt x="260934" y="0"/>
                  </a:lnTo>
                  <a:lnTo>
                    <a:pt x="2816249" y="0"/>
                  </a:lnTo>
                  <a:lnTo>
                    <a:pt x="2863144" y="4205"/>
                  </a:lnTo>
                  <a:lnTo>
                    <a:pt x="2907285" y="16328"/>
                  </a:lnTo>
                  <a:lnTo>
                    <a:pt x="2947934" y="35632"/>
                  </a:lnTo>
                  <a:lnTo>
                    <a:pt x="2984353" y="61378"/>
                  </a:lnTo>
                  <a:lnTo>
                    <a:pt x="3015805" y="92830"/>
                  </a:lnTo>
                  <a:lnTo>
                    <a:pt x="3041551" y="129249"/>
                  </a:lnTo>
                  <a:lnTo>
                    <a:pt x="3060855" y="169898"/>
                  </a:lnTo>
                  <a:lnTo>
                    <a:pt x="3072978" y="214039"/>
                  </a:lnTo>
                  <a:lnTo>
                    <a:pt x="3077183" y="260934"/>
                  </a:lnTo>
                  <a:lnTo>
                    <a:pt x="3077183" y="2348829"/>
                  </a:lnTo>
                  <a:lnTo>
                    <a:pt x="3072978" y="2395724"/>
                  </a:lnTo>
                  <a:lnTo>
                    <a:pt x="3060855" y="2439865"/>
                  </a:lnTo>
                  <a:lnTo>
                    <a:pt x="3041551" y="2480513"/>
                  </a:lnTo>
                  <a:lnTo>
                    <a:pt x="3015805" y="2516933"/>
                  </a:lnTo>
                  <a:lnTo>
                    <a:pt x="2984353" y="2548384"/>
                  </a:lnTo>
                  <a:lnTo>
                    <a:pt x="2947934" y="2574131"/>
                  </a:lnTo>
                  <a:lnTo>
                    <a:pt x="2907285" y="2593435"/>
                  </a:lnTo>
                  <a:lnTo>
                    <a:pt x="2863144" y="2605558"/>
                  </a:lnTo>
                  <a:lnTo>
                    <a:pt x="2816249" y="2609763"/>
                  </a:lnTo>
                  <a:lnTo>
                    <a:pt x="260934" y="2609763"/>
                  </a:lnTo>
                  <a:lnTo>
                    <a:pt x="214039" y="2605558"/>
                  </a:lnTo>
                  <a:lnTo>
                    <a:pt x="169898" y="2593435"/>
                  </a:lnTo>
                  <a:lnTo>
                    <a:pt x="129249" y="2574131"/>
                  </a:lnTo>
                  <a:lnTo>
                    <a:pt x="92830" y="2548384"/>
                  </a:lnTo>
                  <a:lnTo>
                    <a:pt x="61378" y="2516933"/>
                  </a:lnTo>
                  <a:lnTo>
                    <a:pt x="35632" y="2480513"/>
                  </a:lnTo>
                  <a:lnTo>
                    <a:pt x="16328" y="2439865"/>
                  </a:lnTo>
                  <a:lnTo>
                    <a:pt x="4205" y="2395724"/>
                  </a:lnTo>
                  <a:lnTo>
                    <a:pt x="0" y="2348829"/>
                  </a:lnTo>
                  <a:lnTo>
                    <a:pt x="0" y="260934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798327" y="6471635"/>
              <a:ext cx="3077210" cy="4350385"/>
            </a:xfrm>
            <a:custGeom>
              <a:avLst/>
              <a:gdLst/>
              <a:ahLst/>
              <a:cxnLst/>
              <a:rect l="l" t="t" r="r" b="b"/>
              <a:pathLst>
                <a:path w="3077209" h="4350384">
                  <a:moveTo>
                    <a:pt x="3077183" y="0"/>
                  </a:moveTo>
                  <a:lnTo>
                    <a:pt x="0" y="0"/>
                  </a:lnTo>
                  <a:lnTo>
                    <a:pt x="0" y="4026924"/>
                  </a:lnTo>
                  <a:lnTo>
                    <a:pt x="3504" y="4074670"/>
                  </a:lnTo>
                  <a:lnTo>
                    <a:pt x="13684" y="4120240"/>
                  </a:lnTo>
                  <a:lnTo>
                    <a:pt x="30038" y="4163136"/>
                  </a:lnTo>
                  <a:lnTo>
                    <a:pt x="52067" y="4202856"/>
                  </a:lnTo>
                  <a:lnTo>
                    <a:pt x="79271" y="4238902"/>
                  </a:lnTo>
                  <a:lnTo>
                    <a:pt x="111148" y="4270774"/>
                  </a:lnTo>
                  <a:lnTo>
                    <a:pt x="147199" y="4297971"/>
                  </a:lnTo>
                  <a:lnTo>
                    <a:pt x="186923" y="4319995"/>
                  </a:lnTo>
                  <a:lnTo>
                    <a:pt x="229820" y="4336344"/>
                  </a:lnTo>
                  <a:lnTo>
                    <a:pt x="275389" y="4346521"/>
                  </a:lnTo>
                  <a:lnTo>
                    <a:pt x="323131" y="4350024"/>
                  </a:lnTo>
                  <a:lnTo>
                    <a:pt x="2754052" y="4350024"/>
                  </a:lnTo>
                  <a:lnTo>
                    <a:pt x="2801793" y="4346521"/>
                  </a:lnTo>
                  <a:lnTo>
                    <a:pt x="2847363" y="4336344"/>
                  </a:lnTo>
                  <a:lnTo>
                    <a:pt x="2890260" y="4319995"/>
                  </a:lnTo>
                  <a:lnTo>
                    <a:pt x="2929984" y="4297971"/>
                  </a:lnTo>
                  <a:lnTo>
                    <a:pt x="2966035" y="4270774"/>
                  </a:lnTo>
                  <a:lnTo>
                    <a:pt x="2997912" y="4238902"/>
                  </a:lnTo>
                  <a:lnTo>
                    <a:pt x="3025116" y="4202856"/>
                  </a:lnTo>
                  <a:lnTo>
                    <a:pt x="3047145" y="4163136"/>
                  </a:lnTo>
                  <a:lnTo>
                    <a:pt x="3063499" y="4120240"/>
                  </a:lnTo>
                  <a:lnTo>
                    <a:pt x="3073679" y="4074670"/>
                  </a:lnTo>
                  <a:lnTo>
                    <a:pt x="3077183" y="4026924"/>
                  </a:lnTo>
                  <a:lnTo>
                    <a:pt x="3077183" y="0"/>
                  </a:lnTo>
                  <a:close/>
                </a:path>
              </a:pathLst>
            </a:custGeom>
            <a:solidFill>
              <a:srgbClr val="9BBA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798327" y="6471635"/>
              <a:ext cx="3077210" cy="4350385"/>
            </a:xfrm>
            <a:custGeom>
              <a:avLst/>
              <a:gdLst/>
              <a:ahLst/>
              <a:cxnLst/>
              <a:rect l="l" t="t" r="r" b="b"/>
              <a:pathLst>
                <a:path w="3077209" h="4350384">
                  <a:moveTo>
                    <a:pt x="2754052" y="4350024"/>
                  </a:moveTo>
                  <a:lnTo>
                    <a:pt x="323131" y="4350024"/>
                  </a:lnTo>
                  <a:lnTo>
                    <a:pt x="275389" y="4346521"/>
                  </a:lnTo>
                  <a:lnTo>
                    <a:pt x="229820" y="4336344"/>
                  </a:lnTo>
                  <a:lnTo>
                    <a:pt x="186923" y="4319995"/>
                  </a:lnTo>
                  <a:lnTo>
                    <a:pt x="147199" y="4297971"/>
                  </a:lnTo>
                  <a:lnTo>
                    <a:pt x="111148" y="4270774"/>
                  </a:lnTo>
                  <a:lnTo>
                    <a:pt x="79271" y="4238902"/>
                  </a:lnTo>
                  <a:lnTo>
                    <a:pt x="52067" y="4202856"/>
                  </a:lnTo>
                  <a:lnTo>
                    <a:pt x="30038" y="4163136"/>
                  </a:lnTo>
                  <a:lnTo>
                    <a:pt x="13684" y="4120240"/>
                  </a:lnTo>
                  <a:lnTo>
                    <a:pt x="3504" y="4074670"/>
                  </a:lnTo>
                  <a:lnTo>
                    <a:pt x="0" y="4026924"/>
                  </a:lnTo>
                  <a:lnTo>
                    <a:pt x="0" y="0"/>
                  </a:lnTo>
                  <a:lnTo>
                    <a:pt x="3077183" y="0"/>
                  </a:lnTo>
                  <a:lnTo>
                    <a:pt x="3077183" y="4026924"/>
                  </a:lnTo>
                  <a:lnTo>
                    <a:pt x="3073679" y="4074670"/>
                  </a:lnTo>
                  <a:lnTo>
                    <a:pt x="3063499" y="4120240"/>
                  </a:lnTo>
                  <a:lnTo>
                    <a:pt x="3047145" y="4163136"/>
                  </a:lnTo>
                  <a:lnTo>
                    <a:pt x="3025116" y="4202856"/>
                  </a:lnTo>
                  <a:lnTo>
                    <a:pt x="2997912" y="4238902"/>
                  </a:lnTo>
                  <a:lnTo>
                    <a:pt x="2966035" y="4270774"/>
                  </a:lnTo>
                  <a:lnTo>
                    <a:pt x="2929984" y="4297971"/>
                  </a:lnTo>
                  <a:lnTo>
                    <a:pt x="2890260" y="4319995"/>
                  </a:lnTo>
                  <a:lnTo>
                    <a:pt x="2847363" y="4336344"/>
                  </a:lnTo>
                  <a:lnTo>
                    <a:pt x="2801793" y="4346521"/>
                  </a:lnTo>
                  <a:lnTo>
                    <a:pt x="2754052" y="4350024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7164987" y="6585423"/>
            <a:ext cx="2345055" cy="1815464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118110" marR="111125" algn="ctr">
              <a:lnSpc>
                <a:spcPts val="2730"/>
              </a:lnSpc>
              <a:spcBef>
                <a:spcPts val="555"/>
              </a:spcBef>
            </a:pPr>
            <a:r>
              <a:rPr sz="2650" spc="-10" dirty="0">
                <a:latin typeface="Times New Roman"/>
                <a:cs typeface="Times New Roman"/>
              </a:rPr>
              <a:t>Ограниченные возможности практической</a:t>
            </a:r>
            <a:endParaRPr sz="2650">
              <a:latin typeface="Times New Roman"/>
              <a:cs typeface="Times New Roman"/>
            </a:endParaRPr>
          </a:p>
          <a:p>
            <a:pPr marL="12065" marR="5080" algn="ctr">
              <a:lnSpc>
                <a:spcPts val="2730"/>
              </a:lnSpc>
              <a:spcBef>
                <a:spcPts val="5"/>
              </a:spcBef>
            </a:pPr>
            <a:r>
              <a:rPr sz="2650" dirty="0">
                <a:latin typeface="Times New Roman"/>
                <a:cs typeface="Times New Roman"/>
              </a:rPr>
              <a:t>микро-</a:t>
            </a:r>
            <a:r>
              <a:rPr sz="2650" spc="-65" dirty="0">
                <a:latin typeface="Times New Roman"/>
                <a:cs typeface="Times New Roman"/>
              </a:rPr>
              <a:t> </a:t>
            </a:r>
            <a:r>
              <a:rPr sz="2650" dirty="0">
                <a:latin typeface="Times New Roman"/>
                <a:cs typeface="Times New Roman"/>
              </a:rPr>
              <a:t>и</a:t>
            </a:r>
            <a:r>
              <a:rPr sz="2650" spc="-40" dirty="0">
                <a:latin typeface="Times New Roman"/>
                <a:cs typeface="Times New Roman"/>
              </a:rPr>
              <a:t> </a:t>
            </a:r>
            <a:r>
              <a:rPr sz="2650" spc="-10" dirty="0">
                <a:latin typeface="Times New Roman"/>
                <a:cs typeface="Times New Roman"/>
              </a:rPr>
              <a:t>макро- ориентировки</a:t>
            </a:r>
            <a:endParaRPr sz="2650">
              <a:latin typeface="Times New Roman"/>
              <a:cs typeface="Times New Roman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0203972" y="3411299"/>
            <a:ext cx="3478529" cy="7456805"/>
            <a:chOff x="10203972" y="3411299"/>
            <a:chExt cx="3478529" cy="7456805"/>
          </a:xfrm>
        </p:grpSpPr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04499" y="3422094"/>
              <a:ext cx="3077183" cy="260976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0404499" y="3422094"/>
              <a:ext cx="3077210" cy="2609850"/>
            </a:xfrm>
            <a:custGeom>
              <a:avLst/>
              <a:gdLst/>
              <a:ahLst/>
              <a:cxnLst/>
              <a:rect l="l" t="t" r="r" b="b"/>
              <a:pathLst>
                <a:path w="3077209" h="2609850">
                  <a:moveTo>
                    <a:pt x="0" y="260934"/>
                  </a:moveTo>
                  <a:lnTo>
                    <a:pt x="4205" y="214039"/>
                  </a:lnTo>
                  <a:lnTo>
                    <a:pt x="16328" y="169898"/>
                  </a:lnTo>
                  <a:lnTo>
                    <a:pt x="35632" y="129249"/>
                  </a:lnTo>
                  <a:lnTo>
                    <a:pt x="61378" y="92830"/>
                  </a:lnTo>
                  <a:lnTo>
                    <a:pt x="92830" y="61378"/>
                  </a:lnTo>
                  <a:lnTo>
                    <a:pt x="129249" y="35632"/>
                  </a:lnTo>
                  <a:lnTo>
                    <a:pt x="169898" y="16328"/>
                  </a:lnTo>
                  <a:lnTo>
                    <a:pt x="214039" y="4205"/>
                  </a:lnTo>
                  <a:lnTo>
                    <a:pt x="260934" y="0"/>
                  </a:lnTo>
                  <a:lnTo>
                    <a:pt x="2816249" y="0"/>
                  </a:lnTo>
                  <a:lnTo>
                    <a:pt x="2863144" y="4205"/>
                  </a:lnTo>
                  <a:lnTo>
                    <a:pt x="2907285" y="16328"/>
                  </a:lnTo>
                  <a:lnTo>
                    <a:pt x="2947934" y="35632"/>
                  </a:lnTo>
                  <a:lnTo>
                    <a:pt x="2984353" y="61378"/>
                  </a:lnTo>
                  <a:lnTo>
                    <a:pt x="3015805" y="92830"/>
                  </a:lnTo>
                  <a:lnTo>
                    <a:pt x="3041551" y="129249"/>
                  </a:lnTo>
                  <a:lnTo>
                    <a:pt x="3060855" y="169898"/>
                  </a:lnTo>
                  <a:lnTo>
                    <a:pt x="3072978" y="214039"/>
                  </a:lnTo>
                  <a:lnTo>
                    <a:pt x="3077183" y="260934"/>
                  </a:lnTo>
                  <a:lnTo>
                    <a:pt x="3077183" y="2348829"/>
                  </a:lnTo>
                  <a:lnTo>
                    <a:pt x="3072978" y="2395724"/>
                  </a:lnTo>
                  <a:lnTo>
                    <a:pt x="3060855" y="2439865"/>
                  </a:lnTo>
                  <a:lnTo>
                    <a:pt x="3041551" y="2480513"/>
                  </a:lnTo>
                  <a:lnTo>
                    <a:pt x="3015805" y="2516933"/>
                  </a:lnTo>
                  <a:lnTo>
                    <a:pt x="2984353" y="2548384"/>
                  </a:lnTo>
                  <a:lnTo>
                    <a:pt x="2947934" y="2574131"/>
                  </a:lnTo>
                  <a:lnTo>
                    <a:pt x="2907285" y="2593435"/>
                  </a:lnTo>
                  <a:lnTo>
                    <a:pt x="2863144" y="2605558"/>
                  </a:lnTo>
                  <a:lnTo>
                    <a:pt x="2816249" y="2609763"/>
                  </a:lnTo>
                  <a:lnTo>
                    <a:pt x="260934" y="2609763"/>
                  </a:lnTo>
                  <a:lnTo>
                    <a:pt x="214039" y="2605558"/>
                  </a:lnTo>
                  <a:lnTo>
                    <a:pt x="169898" y="2593435"/>
                  </a:lnTo>
                  <a:lnTo>
                    <a:pt x="129249" y="2574131"/>
                  </a:lnTo>
                  <a:lnTo>
                    <a:pt x="92830" y="2548384"/>
                  </a:lnTo>
                  <a:lnTo>
                    <a:pt x="61378" y="2516933"/>
                  </a:lnTo>
                  <a:lnTo>
                    <a:pt x="35632" y="2480513"/>
                  </a:lnTo>
                  <a:lnTo>
                    <a:pt x="16328" y="2439865"/>
                  </a:lnTo>
                  <a:lnTo>
                    <a:pt x="4205" y="2395724"/>
                  </a:lnTo>
                  <a:lnTo>
                    <a:pt x="0" y="2348829"/>
                  </a:lnTo>
                  <a:lnTo>
                    <a:pt x="0" y="260934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214767" y="6506817"/>
              <a:ext cx="3456940" cy="4350385"/>
            </a:xfrm>
            <a:custGeom>
              <a:avLst/>
              <a:gdLst/>
              <a:ahLst/>
              <a:cxnLst/>
              <a:rect l="l" t="t" r="r" b="b"/>
              <a:pathLst>
                <a:path w="3456940" h="4350384">
                  <a:moveTo>
                    <a:pt x="3456648" y="0"/>
                  </a:moveTo>
                  <a:lnTo>
                    <a:pt x="0" y="0"/>
                  </a:lnTo>
                  <a:lnTo>
                    <a:pt x="0" y="3987072"/>
                  </a:lnTo>
                  <a:lnTo>
                    <a:pt x="3313" y="4036323"/>
                  </a:lnTo>
                  <a:lnTo>
                    <a:pt x="12965" y="4083559"/>
                  </a:lnTo>
                  <a:lnTo>
                    <a:pt x="28523" y="4128350"/>
                  </a:lnTo>
                  <a:lnTo>
                    <a:pt x="49554" y="4170262"/>
                  </a:lnTo>
                  <a:lnTo>
                    <a:pt x="75626" y="4208862"/>
                  </a:lnTo>
                  <a:lnTo>
                    <a:pt x="106305" y="4243718"/>
                  </a:lnTo>
                  <a:lnTo>
                    <a:pt x="141160" y="4274399"/>
                  </a:lnTo>
                  <a:lnTo>
                    <a:pt x="179757" y="4300471"/>
                  </a:lnTo>
                  <a:lnTo>
                    <a:pt x="221665" y="4321502"/>
                  </a:lnTo>
                  <a:lnTo>
                    <a:pt x="266450" y="4337059"/>
                  </a:lnTo>
                  <a:lnTo>
                    <a:pt x="313679" y="4346711"/>
                  </a:lnTo>
                  <a:lnTo>
                    <a:pt x="362920" y="4350024"/>
                  </a:lnTo>
                  <a:lnTo>
                    <a:pt x="3093727" y="4350024"/>
                  </a:lnTo>
                  <a:lnTo>
                    <a:pt x="3142969" y="4346711"/>
                  </a:lnTo>
                  <a:lnTo>
                    <a:pt x="3190198" y="4337059"/>
                  </a:lnTo>
                  <a:lnTo>
                    <a:pt x="3234983" y="4321502"/>
                  </a:lnTo>
                  <a:lnTo>
                    <a:pt x="3276890" y="4300471"/>
                  </a:lnTo>
                  <a:lnTo>
                    <a:pt x="3315488" y="4274399"/>
                  </a:lnTo>
                  <a:lnTo>
                    <a:pt x="3350343" y="4243718"/>
                  </a:lnTo>
                  <a:lnTo>
                    <a:pt x="3381022" y="4208862"/>
                  </a:lnTo>
                  <a:lnTo>
                    <a:pt x="3407094" y="4170262"/>
                  </a:lnTo>
                  <a:lnTo>
                    <a:pt x="3428125" y="4128350"/>
                  </a:lnTo>
                  <a:lnTo>
                    <a:pt x="3443683" y="4083559"/>
                  </a:lnTo>
                  <a:lnTo>
                    <a:pt x="3453335" y="4036323"/>
                  </a:lnTo>
                  <a:lnTo>
                    <a:pt x="3456648" y="3987072"/>
                  </a:lnTo>
                  <a:lnTo>
                    <a:pt x="3456648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0214767" y="6506817"/>
              <a:ext cx="3456940" cy="4350385"/>
            </a:xfrm>
            <a:custGeom>
              <a:avLst/>
              <a:gdLst/>
              <a:ahLst/>
              <a:cxnLst/>
              <a:rect l="l" t="t" r="r" b="b"/>
              <a:pathLst>
                <a:path w="3456940" h="4350384">
                  <a:moveTo>
                    <a:pt x="3093727" y="4350024"/>
                  </a:moveTo>
                  <a:lnTo>
                    <a:pt x="362920" y="4350024"/>
                  </a:lnTo>
                  <a:lnTo>
                    <a:pt x="313679" y="4346711"/>
                  </a:lnTo>
                  <a:lnTo>
                    <a:pt x="266450" y="4337059"/>
                  </a:lnTo>
                  <a:lnTo>
                    <a:pt x="221665" y="4321502"/>
                  </a:lnTo>
                  <a:lnTo>
                    <a:pt x="179757" y="4300471"/>
                  </a:lnTo>
                  <a:lnTo>
                    <a:pt x="141160" y="4274399"/>
                  </a:lnTo>
                  <a:lnTo>
                    <a:pt x="106305" y="4243718"/>
                  </a:lnTo>
                  <a:lnTo>
                    <a:pt x="75626" y="4208862"/>
                  </a:lnTo>
                  <a:lnTo>
                    <a:pt x="49554" y="4170262"/>
                  </a:lnTo>
                  <a:lnTo>
                    <a:pt x="28523" y="4128350"/>
                  </a:lnTo>
                  <a:lnTo>
                    <a:pt x="12965" y="4083559"/>
                  </a:lnTo>
                  <a:lnTo>
                    <a:pt x="3313" y="4036323"/>
                  </a:lnTo>
                  <a:lnTo>
                    <a:pt x="0" y="3987072"/>
                  </a:lnTo>
                  <a:lnTo>
                    <a:pt x="0" y="0"/>
                  </a:lnTo>
                  <a:lnTo>
                    <a:pt x="3456648" y="0"/>
                  </a:lnTo>
                  <a:lnTo>
                    <a:pt x="3456648" y="3987072"/>
                  </a:lnTo>
                  <a:lnTo>
                    <a:pt x="3453335" y="4036323"/>
                  </a:lnTo>
                  <a:lnTo>
                    <a:pt x="3443683" y="4083559"/>
                  </a:lnTo>
                  <a:lnTo>
                    <a:pt x="3428125" y="4128350"/>
                  </a:lnTo>
                  <a:lnTo>
                    <a:pt x="3407094" y="4170262"/>
                  </a:lnTo>
                  <a:lnTo>
                    <a:pt x="3381022" y="4208862"/>
                  </a:lnTo>
                  <a:lnTo>
                    <a:pt x="3350343" y="4243718"/>
                  </a:lnTo>
                  <a:lnTo>
                    <a:pt x="3315488" y="4274399"/>
                  </a:lnTo>
                  <a:lnTo>
                    <a:pt x="3276890" y="4300471"/>
                  </a:lnTo>
                  <a:lnTo>
                    <a:pt x="3234983" y="4321502"/>
                  </a:lnTo>
                  <a:lnTo>
                    <a:pt x="3190198" y="4337059"/>
                  </a:lnTo>
                  <a:lnTo>
                    <a:pt x="3142969" y="4346711"/>
                  </a:lnTo>
                  <a:lnTo>
                    <a:pt x="3093727" y="4350024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10594725" y="6620396"/>
            <a:ext cx="2698750" cy="4243705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337820" marR="331470" algn="ctr">
              <a:lnSpc>
                <a:spcPts val="2730"/>
              </a:lnSpc>
              <a:spcBef>
                <a:spcPts val="555"/>
              </a:spcBef>
            </a:pPr>
            <a:r>
              <a:rPr sz="2650" spc="-25" dirty="0">
                <a:latin typeface="Times New Roman"/>
                <a:cs typeface="Times New Roman"/>
              </a:rPr>
              <a:t>Затруднения</a:t>
            </a:r>
            <a:r>
              <a:rPr sz="2650" spc="-110" dirty="0">
                <a:latin typeface="Times New Roman"/>
                <a:cs typeface="Times New Roman"/>
              </a:rPr>
              <a:t> </a:t>
            </a:r>
            <a:r>
              <a:rPr sz="2650" spc="-50" dirty="0">
                <a:latin typeface="Times New Roman"/>
                <a:cs typeface="Times New Roman"/>
              </a:rPr>
              <a:t>в </a:t>
            </a:r>
            <a:r>
              <a:rPr sz="2650" spc="-10" dirty="0">
                <a:latin typeface="Times New Roman"/>
                <a:cs typeface="Times New Roman"/>
              </a:rPr>
              <a:t>словесных обозначениях</a:t>
            </a:r>
            <a:endParaRPr sz="2650">
              <a:latin typeface="Times New Roman"/>
              <a:cs typeface="Times New Roman"/>
            </a:endParaRPr>
          </a:p>
          <a:p>
            <a:pPr marL="12065" marR="5080" algn="ctr">
              <a:lnSpc>
                <a:spcPts val="2730"/>
              </a:lnSpc>
              <a:spcBef>
                <a:spcPts val="5"/>
              </a:spcBef>
            </a:pPr>
            <a:r>
              <a:rPr sz="2650" spc="-10" dirty="0">
                <a:latin typeface="Times New Roman"/>
                <a:cs typeface="Times New Roman"/>
              </a:rPr>
              <a:t>пространственных отношений,</a:t>
            </a:r>
            <a:r>
              <a:rPr sz="2650" spc="-85" dirty="0">
                <a:latin typeface="Times New Roman"/>
                <a:cs typeface="Times New Roman"/>
              </a:rPr>
              <a:t> </a:t>
            </a:r>
            <a:r>
              <a:rPr sz="2650" spc="-50" dirty="0">
                <a:latin typeface="Times New Roman"/>
                <a:cs typeface="Times New Roman"/>
              </a:rPr>
              <a:t>в </a:t>
            </a:r>
            <a:r>
              <a:rPr sz="2650" spc="-10" dirty="0">
                <a:latin typeface="Times New Roman"/>
                <a:cs typeface="Times New Roman"/>
              </a:rPr>
              <a:t>выделении</a:t>
            </a:r>
            <a:endParaRPr sz="2650">
              <a:latin typeface="Times New Roman"/>
              <a:cs typeface="Times New Roman"/>
            </a:endParaRPr>
          </a:p>
          <a:p>
            <a:pPr marL="424815" marR="419100" indent="204470">
              <a:lnSpc>
                <a:spcPts val="2730"/>
              </a:lnSpc>
            </a:pPr>
            <a:r>
              <a:rPr sz="2650" spc="-10" dirty="0">
                <a:latin typeface="Times New Roman"/>
                <a:cs typeface="Times New Roman"/>
              </a:rPr>
              <a:t>объемных предметов, определении расстояния</a:t>
            </a:r>
            <a:r>
              <a:rPr sz="2650" spc="-150" dirty="0">
                <a:latin typeface="Times New Roman"/>
                <a:cs typeface="Times New Roman"/>
              </a:rPr>
              <a:t> </a:t>
            </a:r>
            <a:r>
              <a:rPr sz="2650" spc="-50" dirty="0">
                <a:latin typeface="Times New Roman"/>
                <a:cs typeface="Times New Roman"/>
              </a:rPr>
              <a:t>и </a:t>
            </a:r>
            <a:r>
              <a:rPr sz="2650" spc="-10" dirty="0">
                <a:latin typeface="Times New Roman"/>
                <a:cs typeface="Times New Roman"/>
              </a:rPr>
              <a:t>удаленности</a:t>
            </a:r>
            <a:endParaRPr sz="2650">
              <a:latin typeface="Times New Roman"/>
              <a:cs typeface="Times New Roman"/>
            </a:endParaRPr>
          </a:p>
          <a:p>
            <a:pPr marL="601980">
              <a:lnSpc>
                <a:spcPts val="2720"/>
              </a:lnSpc>
            </a:pPr>
            <a:r>
              <a:rPr sz="2650" spc="-10" dirty="0">
                <a:latin typeface="Times New Roman"/>
                <a:cs typeface="Times New Roman"/>
              </a:rPr>
              <a:t>предметов</a:t>
            </a:r>
            <a:endParaRPr sz="2650">
              <a:latin typeface="Times New Roman"/>
              <a:cs typeface="Times New Roman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4099257" y="3411414"/>
            <a:ext cx="3444240" cy="7456170"/>
            <a:chOff x="14099257" y="3411414"/>
            <a:chExt cx="3444240" cy="7456170"/>
          </a:xfrm>
        </p:grpSpPr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109937" y="3422094"/>
              <a:ext cx="3077183" cy="2609763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4109937" y="3422094"/>
              <a:ext cx="3077210" cy="2609850"/>
            </a:xfrm>
            <a:custGeom>
              <a:avLst/>
              <a:gdLst/>
              <a:ahLst/>
              <a:cxnLst/>
              <a:rect l="l" t="t" r="r" b="b"/>
              <a:pathLst>
                <a:path w="3077209" h="2609850">
                  <a:moveTo>
                    <a:pt x="0" y="260934"/>
                  </a:moveTo>
                  <a:lnTo>
                    <a:pt x="4205" y="214039"/>
                  </a:lnTo>
                  <a:lnTo>
                    <a:pt x="16328" y="169898"/>
                  </a:lnTo>
                  <a:lnTo>
                    <a:pt x="35632" y="129249"/>
                  </a:lnTo>
                  <a:lnTo>
                    <a:pt x="61378" y="92830"/>
                  </a:lnTo>
                  <a:lnTo>
                    <a:pt x="92830" y="61378"/>
                  </a:lnTo>
                  <a:lnTo>
                    <a:pt x="129249" y="35632"/>
                  </a:lnTo>
                  <a:lnTo>
                    <a:pt x="169898" y="16328"/>
                  </a:lnTo>
                  <a:lnTo>
                    <a:pt x="214039" y="4205"/>
                  </a:lnTo>
                  <a:lnTo>
                    <a:pt x="260934" y="0"/>
                  </a:lnTo>
                  <a:lnTo>
                    <a:pt x="2816249" y="0"/>
                  </a:lnTo>
                  <a:lnTo>
                    <a:pt x="2863144" y="4205"/>
                  </a:lnTo>
                  <a:lnTo>
                    <a:pt x="2907285" y="16328"/>
                  </a:lnTo>
                  <a:lnTo>
                    <a:pt x="2947934" y="35632"/>
                  </a:lnTo>
                  <a:lnTo>
                    <a:pt x="2984353" y="61378"/>
                  </a:lnTo>
                  <a:lnTo>
                    <a:pt x="3015805" y="92830"/>
                  </a:lnTo>
                  <a:lnTo>
                    <a:pt x="3041551" y="129249"/>
                  </a:lnTo>
                  <a:lnTo>
                    <a:pt x="3060855" y="169898"/>
                  </a:lnTo>
                  <a:lnTo>
                    <a:pt x="3072978" y="214039"/>
                  </a:lnTo>
                  <a:lnTo>
                    <a:pt x="3077183" y="260934"/>
                  </a:lnTo>
                  <a:lnTo>
                    <a:pt x="3077183" y="2348829"/>
                  </a:lnTo>
                  <a:lnTo>
                    <a:pt x="3072978" y="2395724"/>
                  </a:lnTo>
                  <a:lnTo>
                    <a:pt x="3060855" y="2439865"/>
                  </a:lnTo>
                  <a:lnTo>
                    <a:pt x="3041551" y="2480513"/>
                  </a:lnTo>
                  <a:lnTo>
                    <a:pt x="3015805" y="2516933"/>
                  </a:lnTo>
                  <a:lnTo>
                    <a:pt x="2984353" y="2548384"/>
                  </a:lnTo>
                  <a:lnTo>
                    <a:pt x="2947934" y="2574131"/>
                  </a:lnTo>
                  <a:lnTo>
                    <a:pt x="2907285" y="2593435"/>
                  </a:lnTo>
                  <a:lnTo>
                    <a:pt x="2863144" y="2605558"/>
                  </a:lnTo>
                  <a:lnTo>
                    <a:pt x="2816249" y="2609763"/>
                  </a:lnTo>
                  <a:lnTo>
                    <a:pt x="260934" y="2609763"/>
                  </a:lnTo>
                  <a:lnTo>
                    <a:pt x="214039" y="2605558"/>
                  </a:lnTo>
                  <a:lnTo>
                    <a:pt x="169898" y="2593435"/>
                  </a:lnTo>
                  <a:lnTo>
                    <a:pt x="129249" y="2574131"/>
                  </a:lnTo>
                  <a:lnTo>
                    <a:pt x="92830" y="2548384"/>
                  </a:lnTo>
                  <a:lnTo>
                    <a:pt x="61378" y="2516933"/>
                  </a:lnTo>
                  <a:lnTo>
                    <a:pt x="35632" y="2480513"/>
                  </a:lnTo>
                  <a:lnTo>
                    <a:pt x="16328" y="2439865"/>
                  </a:lnTo>
                  <a:lnTo>
                    <a:pt x="4205" y="2395724"/>
                  </a:lnTo>
                  <a:lnTo>
                    <a:pt x="0" y="2348829"/>
                  </a:lnTo>
                  <a:lnTo>
                    <a:pt x="0" y="260934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4194123" y="6506817"/>
              <a:ext cx="3338829" cy="4350385"/>
            </a:xfrm>
            <a:custGeom>
              <a:avLst/>
              <a:gdLst/>
              <a:ahLst/>
              <a:cxnLst/>
              <a:rect l="l" t="t" r="r" b="b"/>
              <a:pathLst>
                <a:path w="3338830" h="4350384">
                  <a:moveTo>
                    <a:pt x="3338537" y="0"/>
                  </a:moveTo>
                  <a:lnTo>
                    <a:pt x="0" y="0"/>
                  </a:lnTo>
                  <a:lnTo>
                    <a:pt x="0" y="3999480"/>
                  </a:lnTo>
                  <a:lnTo>
                    <a:pt x="3200" y="4047046"/>
                  </a:lnTo>
                  <a:lnTo>
                    <a:pt x="12522" y="4092667"/>
                  </a:lnTo>
                  <a:lnTo>
                    <a:pt x="27549" y="4135926"/>
                  </a:lnTo>
                  <a:lnTo>
                    <a:pt x="47863" y="4176404"/>
                  </a:lnTo>
                  <a:lnTo>
                    <a:pt x="73046" y="4213685"/>
                  </a:lnTo>
                  <a:lnTo>
                    <a:pt x="102680" y="4247351"/>
                  </a:lnTo>
                  <a:lnTo>
                    <a:pt x="136347" y="4276983"/>
                  </a:lnTo>
                  <a:lnTo>
                    <a:pt x="173630" y="4302164"/>
                  </a:lnTo>
                  <a:lnTo>
                    <a:pt x="214111" y="4322476"/>
                  </a:lnTo>
                  <a:lnTo>
                    <a:pt x="257372" y="4337502"/>
                  </a:lnTo>
                  <a:lnTo>
                    <a:pt x="302996" y="4346824"/>
                  </a:lnTo>
                  <a:lnTo>
                    <a:pt x="350565" y="4350024"/>
                  </a:lnTo>
                  <a:lnTo>
                    <a:pt x="2987971" y="4350024"/>
                  </a:lnTo>
                  <a:lnTo>
                    <a:pt x="3035540" y="4346824"/>
                  </a:lnTo>
                  <a:lnTo>
                    <a:pt x="3081164" y="4337502"/>
                  </a:lnTo>
                  <a:lnTo>
                    <a:pt x="3124425" y="4322476"/>
                  </a:lnTo>
                  <a:lnTo>
                    <a:pt x="3164906" y="4302164"/>
                  </a:lnTo>
                  <a:lnTo>
                    <a:pt x="3202189" y="4276983"/>
                  </a:lnTo>
                  <a:lnTo>
                    <a:pt x="3235856" y="4247351"/>
                  </a:lnTo>
                  <a:lnTo>
                    <a:pt x="3265490" y="4213685"/>
                  </a:lnTo>
                  <a:lnTo>
                    <a:pt x="3290673" y="4176404"/>
                  </a:lnTo>
                  <a:lnTo>
                    <a:pt x="3310987" y="4135926"/>
                  </a:lnTo>
                  <a:lnTo>
                    <a:pt x="3326014" y="4092667"/>
                  </a:lnTo>
                  <a:lnTo>
                    <a:pt x="3335336" y="4047046"/>
                  </a:lnTo>
                  <a:lnTo>
                    <a:pt x="3338537" y="3999480"/>
                  </a:lnTo>
                  <a:lnTo>
                    <a:pt x="3338537" y="0"/>
                  </a:lnTo>
                  <a:close/>
                </a:path>
              </a:pathLst>
            </a:custGeom>
            <a:solidFill>
              <a:srgbClr val="4AA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4194123" y="6506817"/>
              <a:ext cx="3338829" cy="4350385"/>
            </a:xfrm>
            <a:custGeom>
              <a:avLst/>
              <a:gdLst/>
              <a:ahLst/>
              <a:cxnLst/>
              <a:rect l="l" t="t" r="r" b="b"/>
              <a:pathLst>
                <a:path w="3338830" h="4350384">
                  <a:moveTo>
                    <a:pt x="2987971" y="4350024"/>
                  </a:moveTo>
                  <a:lnTo>
                    <a:pt x="350565" y="4350024"/>
                  </a:lnTo>
                  <a:lnTo>
                    <a:pt x="302996" y="4346824"/>
                  </a:lnTo>
                  <a:lnTo>
                    <a:pt x="257372" y="4337502"/>
                  </a:lnTo>
                  <a:lnTo>
                    <a:pt x="214111" y="4322476"/>
                  </a:lnTo>
                  <a:lnTo>
                    <a:pt x="173630" y="4302164"/>
                  </a:lnTo>
                  <a:lnTo>
                    <a:pt x="136347" y="4276983"/>
                  </a:lnTo>
                  <a:lnTo>
                    <a:pt x="102680" y="4247351"/>
                  </a:lnTo>
                  <a:lnTo>
                    <a:pt x="73046" y="4213685"/>
                  </a:lnTo>
                  <a:lnTo>
                    <a:pt x="47863" y="4176404"/>
                  </a:lnTo>
                  <a:lnTo>
                    <a:pt x="27549" y="4135926"/>
                  </a:lnTo>
                  <a:lnTo>
                    <a:pt x="12522" y="4092667"/>
                  </a:lnTo>
                  <a:lnTo>
                    <a:pt x="3200" y="4047046"/>
                  </a:lnTo>
                  <a:lnTo>
                    <a:pt x="0" y="3999480"/>
                  </a:lnTo>
                  <a:lnTo>
                    <a:pt x="0" y="0"/>
                  </a:lnTo>
                  <a:lnTo>
                    <a:pt x="3338537" y="0"/>
                  </a:lnTo>
                  <a:lnTo>
                    <a:pt x="3338537" y="3999480"/>
                  </a:lnTo>
                  <a:lnTo>
                    <a:pt x="3335336" y="4047046"/>
                  </a:lnTo>
                  <a:lnTo>
                    <a:pt x="3326014" y="4092667"/>
                  </a:lnTo>
                  <a:lnTo>
                    <a:pt x="3310987" y="4135926"/>
                  </a:lnTo>
                  <a:lnTo>
                    <a:pt x="3290673" y="4176404"/>
                  </a:lnTo>
                  <a:lnTo>
                    <a:pt x="3265490" y="4213685"/>
                  </a:lnTo>
                  <a:lnTo>
                    <a:pt x="3235856" y="4247351"/>
                  </a:lnTo>
                  <a:lnTo>
                    <a:pt x="3202189" y="4276983"/>
                  </a:lnTo>
                  <a:lnTo>
                    <a:pt x="3164906" y="4302164"/>
                  </a:lnTo>
                  <a:lnTo>
                    <a:pt x="3124425" y="4322476"/>
                  </a:lnTo>
                  <a:lnTo>
                    <a:pt x="3081164" y="4337502"/>
                  </a:lnTo>
                  <a:lnTo>
                    <a:pt x="3035540" y="4346824"/>
                  </a:lnTo>
                  <a:lnTo>
                    <a:pt x="2987971" y="4350024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14514501" y="6620396"/>
            <a:ext cx="2698750" cy="2509520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12700" marR="5080" indent="-1270" algn="ctr">
              <a:lnSpc>
                <a:spcPts val="2730"/>
              </a:lnSpc>
              <a:spcBef>
                <a:spcPts val="555"/>
              </a:spcBef>
            </a:pPr>
            <a:r>
              <a:rPr sz="2650" spc="-10" dirty="0">
                <a:latin typeface="Times New Roman"/>
                <a:cs typeface="Times New Roman"/>
              </a:rPr>
              <a:t>Восприятие </a:t>
            </a:r>
            <a:r>
              <a:rPr sz="2650" dirty="0">
                <a:latin typeface="Times New Roman"/>
                <a:cs typeface="Times New Roman"/>
              </a:rPr>
              <a:t>пространства</a:t>
            </a:r>
            <a:r>
              <a:rPr sz="2650" spc="-155" dirty="0">
                <a:latin typeface="Times New Roman"/>
                <a:cs typeface="Times New Roman"/>
              </a:rPr>
              <a:t> </a:t>
            </a:r>
            <a:r>
              <a:rPr sz="2650" spc="-50" dirty="0">
                <a:latin typeface="Times New Roman"/>
                <a:cs typeface="Times New Roman"/>
              </a:rPr>
              <a:t>и </a:t>
            </a:r>
            <a:r>
              <a:rPr sz="2650" spc="-10" dirty="0">
                <a:latin typeface="Times New Roman"/>
                <a:cs typeface="Times New Roman"/>
              </a:rPr>
              <a:t>пространственных отношений</a:t>
            </a:r>
            <a:r>
              <a:rPr sz="2650" spc="-120" dirty="0">
                <a:latin typeface="Times New Roman"/>
                <a:cs typeface="Times New Roman"/>
              </a:rPr>
              <a:t> </a:t>
            </a:r>
            <a:r>
              <a:rPr sz="2650" spc="-20" dirty="0">
                <a:latin typeface="Times New Roman"/>
                <a:cs typeface="Times New Roman"/>
              </a:rPr>
              <a:t>носит </a:t>
            </a:r>
            <a:r>
              <a:rPr sz="2650" spc="-10" dirty="0">
                <a:latin typeface="Times New Roman"/>
                <a:cs typeface="Times New Roman"/>
              </a:rPr>
              <a:t>диффузный,</a:t>
            </a:r>
            <a:endParaRPr sz="2650">
              <a:latin typeface="Times New Roman"/>
              <a:cs typeface="Times New Roman"/>
            </a:endParaRPr>
          </a:p>
          <a:p>
            <a:pPr marL="165735" marR="158750" algn="ctr">
              <a:lnSpc>
                <a:spcPts val="2730"/>
              </a:lnSpc>
              <a:spcBef>
                <a:spcPts val="5"/>
              </a:spcBef>
            </a:pPr>
            <a:r>
              <a:rPr sz="2650" spc="-10" dirty="0">
                <a:latin typeface="Times New Roman"/>
                <a:cs typeface="Times New Roman"/>
              </a:rPr>
              <a:t>нерасчлененный характер</a:t>
            </a:r>
            <a:endParaRPr sz="26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" y="2991643"/>
            <a:ext cx="7475538" cy="74755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850" y="3300412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698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0" y="2454275"/>
            <a:ext cx="4539489" cy="82454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/>
          <a:stretch/>
        </p:blipFill>
        <p:spPr>
          <a:xfrm>
            <a:off x="5708650" y="2759075"/>
            <a:ext cx="7162800" cy="57950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850414" y="4774140"/>
            <a:ext cx="5327646" cy="65235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02300" y="777875"/>
            <a:ext cx="130952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СО ЗВУКОВОЙ  КНИГОЙ</a:t>
            </a:r>
          </a:p>
        </p:txBody>
      </p:sp>
    </p:spTree>
    <p:extLst>
      <p:ext uri="{BB962C8B-B14F-4D97-AF65-F5344CB8AC3E}">
        <p14:creationId xmlns:p14="http://schemas.microsoft.com/office/powerpoint/2010/main" val="38691645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88" r="13506"/>
          <a:stretch/>
        </p:blipFill>
        <p:spPr>
          <a:xfrm>
            <a:off x="1212850" y="2911475"/>
            <a:ext cx="8763000" cy="74072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91" r="30460"/>
          <a:stretch/>
        </p:blipFill>
        <p:spPr>
          <a:xfrm>
            <a:off x="11528378" y="2911475"/>
            <a:ext cx="7864475" cy="824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0819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650" y="2530475"/>
            <a:ext cx="6208953" cy="83045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1650" y="3025300"/>
            <a:ext cx="7233863" cy="77875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60850" y="777875"/>
            <a:ext cx="147719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МАГНИТНОЙ ДОСКОЙ И ЛЕГО</a:t>
            </a:r>
          </a:p>
        </p:txBody>
      </p:sp>
    </p:spTree>
    <p:extLst>
      <p:ext uri="{BB962C8B-B14F-4D97-AF65-F5344CB8AC3E}">
        <p14:creationId xmlns:p14="http://schemas.microsoft.com/office/powerpoint/2010/main" val="31794492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850" y="3140075"/>
            <a:ext cx="7712075" cy="77120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8650" y="2813050"/>
            <a:ext cx="6066942" cy="763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74179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837" y="1570038"/>
            <a:ext cx="6721474" cy="67214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69075" cy="65690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2073" y="4664075"/>
            <a:ext cx="5778500" cy="664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5821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0" y="2759075"/>
            <a:ext cx="5505482" cy="73945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050" y="473075"/>
            <a:ext cx="12666588" cy="10102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343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8785" y="5121275"/>
            <a:ext cx="919106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</a:t>
            </a:r>
          </a:p>
          <a:p>
            <a:pPr algn="ctr"/>
            <a:r>
              <a:rPr lang="ru-RU" sz="8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788551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5978" y="83004"/>
            <a:ext cx="18324524" cy="2321799"/>
          </a:xfrm>
          <a:prstGeom prst="rect">
            <a:avLst/>
          </a:prstGeom>
        </p:spPr>
        <p:txBody>
          <a:bodyPr vert="horz" wrap="square" lIns="0" tIns="287664" rIns="0" bIns="0" rtlCol="0">
            <a:spAutoFit/>
          </a:bodyPr>
          <a:lstStyle/>
          <a:p>
            <a:pPr marL="5219700" marR="5080" indent="-1552575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C00000"/>
                </a:solidFill>
              </a:rPr>
              <a:t>Особые</a:t>
            </a:r>
            <a:r>
              <a:rPr spc="-1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образовательные</a:t>
            </a:r>
            <a:r>
              <a:rPr spc="-4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условия</a:t>
            </a:r>
            <a:r>
              <a:rPr spc="-15" dirty="0">
                <a:solidFill>
                  <a:srgbClr val="C00000"/>
                </a:solidFill>
              </a:rPr>
              <a:t> </a:t>
            </a:r>
            <a:r>
              <a:rPr spc="-25" dirty="0">
                <a:solidFill>
                  <a:srgbClr val="C00000"/>
                </a:solidFill>
              </a:rPr>
              <a:t>для </a:t>
            </a:r>
            <a:r>
              <a:rPr dirty="0">
                <a:solidFill>
                  <a:srgbClr val="C00000"/>
                </a:solidFill>
              </a:rPr>
              <a:t>ребенка</a:t>
            </a:r>
            <a:r>
              <a:rPr spc="-20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с</a:t>
            </a:r>
            <a:r>
              <a:rPr spc="-30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нарушением</a:t>
            </a:r>
            <a:r>
              <a:rPr spc="-20" dirty="0">
                <a:solidFill>
                  <a:srgbClr val="C00000"/>
                </a:solidFill>
              </a:rPr>
              <a:t> </a:t>
            </a:r>
            <a:r>
              <a:rPr spc="-10" dirty="0">
                <a:solidFill>
                  <a:srgbClr val="C00000"/>
                </a:solidFill>
              </a:rPr>
              <a:t>зрения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331598" y="3281879"/>
            <a:ext cx="12393295" cy="1823720"/>
            <a:chOff x="7331598" y="3281879"/>
            <a:chExt cx="12393295" cy="1823720"/>
          </a:xfrm>
        </p:grpSpPr>
        <p:sp>
          <p:nvSpPr>
            <p:cNvPr id="4" name="object 4"/>
            <p:cNvSpPr/>
            <p:nvPr/>
          </p:nvSpPr>
          <p:spPr>
            <a:xfrm>
              <a:off x="7342393" y="3292674"/>
              <a:ext cx="12371705" cy="1802130"/>
            </a:xfrm>
            <a:custGeom>
              <a:avLst/>
              <a:gdLst/>
              <a:ahLst/>
              <a:cxnLst/>
              <a:rect l="l" t="t" r="r" b="b"/>
              <a:pathLst>
                <a:path w="12371705" h="1802129">
                  <a:moveTo>
                    <a:pt x="11470645" y="0"/>
                  </a:moveTo>
                  <a:lnTo>
                    <a:pt x="11470645" y="450457"/>
                  </a:lnTo>
                  <a:lnTo>
                    <a:pt x="0" y="450457"/>
                  </a:lnTo>
                  <a:lnTo>
                    <a:pt x="0" y="1351372"/>
                  </a:lnTo>
                  <a:lnTo>
                    <a:pt x="11470645" y="1351372"/>
                  </a:lnTo>
                  <a:lnTo>
                    <a:pt x="11470645" y="1801829"/>
                  </a:lnTo>
                  <a:lnTo>
                    <a:pt x="12371560" y="900914"/>
                  </a:lnTo>
                  <a:lnTo>
                    <a:pt x="11470645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342393" y="3292674"/>
              <a:ext cx="12371705" cy="1802130"/>
            </a:xfrm>
            <a:custGeom>
              <a:avLst/>
              <a:gdLst/>
              <a:ahLst/>
              <a:cxnLst/>
              <a:rect l="l" t="t" r="r" b="b"/>
              <a:pathLst>
                <a:path w="12371705" h="1802129">
                  <a:moveTo>
                    <a:pt x="0" y="450457"/>
                  </a:moveTo>
                  <a:lnTo>
                    <a:pt x="11470645" y="450457"/>
                  </a:lnTo>
                  <a:lnTo>
                    <a:pt x="11470645" y="0"/>
                  </a:lnTo>
                  <a:lnTo>
                    <a:pt x="12371560" y="900914"/>
                  </a:lnTo>
                  <a:lnTo>
                    <a:pt x="11470645" y="1801829"/>
                  </a:lnTo>
                  <a:lnTo>
                    <a:pt x="11470645" y="1351372"/>
                  </a:lnTo>
                  <a:lnTo>
                    <a:pt x="0" y="1351372"/>
                  </a:lnTo>
                  <a:lnTo>
                    <a:pt x="0" y="450457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7430110" y="3852271"/>
            <a:ext cx="937894" cy="4286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50" b="1" spc="-10" dirty="0">
                <a:latin typeface="Times New Roman"/>
                <a:cs typeface="Times New Roman"/>
              </a:rPr>
              <a:t>Среда</a:t>
            </a:r>
            <a:endParaRPr sz="2650">
              <a:latin typeface="Times New Roman"/>
              <a:cs typeface="Times New Roman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331598" y="4670319"/>
            <a:ext cx="3832860" cy="3493770"/>
            <a:chOff x="7331598" y="4670319"/>
            <a:chExt cx="3832860" cy="3493770"/>
          </a:xfrm>
        </p:grpSpPr>
        <p:sp>
          <p:nvSpPr>
            <p:cNvPr id="8" name="object 8"/>
            <p:cNvSpPr/>
            <p:nvPr/>
          </p:nvSpPr>
          <p:spPr>
            <a:xfrm>
              <a:off x="7342393" y="4681114"/>
              <a:ext cx="3811270" cy="3472179"/>
            </a:xfrm>
            <a:custGeom>
              <a:avLst/>
              <a:gdLst/>
              <a:ahLst/>
              <a:cxnLst/>
              <a:rect l="l" t="t" r="r" b="b"/>
              <a:pathLst>
                <a:path w="3811270" h="3472179">
                  <a:moveTo>
                    <a:pt x="3810983" y="0"/>
                  </a:moveTo>
                  <a:lnTo>
                    <a:pt x="0" y="0"/>
                  </a:lnTo>
                  <a:lnTo>
                    <a:pt x="0" y="3471726"/>
                  </a:lnTo>
                  <a:lnTo>
                    <a:pt x="3810983" y="3471726"/>
                  </a:lnTo>
                  <a:lnTo>
                    <a:pt x="381098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342393" y="4681114"/>
              <a:ext cx="3811270" cy="3472179"/>
            </a:xfrm>
            <a:custGeom>
              <a:avLst/>
              <a:gdLst/>
              <a:ahLst/>
              <a:cxnLst/>
              <a:rect l="l" t="t" r="r" b="b"/>
              <a:pathLst>
                <a:path w="3811270" h="3472179">
                  <a:moveTo>
                    <a:pt x="0" y="3471726"/>
                  </a:moveTo>
                  <a:lnTo>
                    <a:pt x="3810983" y="3471726"/>
                  </a:lnTo>
                  <a:lnTo>
                    <a:pt x="3810983" y="0"/>
                  </a:lnTo>
                  <a:lnTo>
                    <a:pt x="0" y="0"/>
                  </a:lnTo>
                  <a:lnTo>
                    <a:pt x="0" y="3471726"/>
                  </a:lnTo>
                  <a:close/>
                </a:path>
              </a:pathLst>
            </a:custGeom>
            <a:ln w="2136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417544" y="5125154"/>
            <a:ext cx="3271520" cy="1101725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 marR="5080">
              <a:lnSpc>
                <a:spcPts val="2390"/>
              </a:lnSpc>
              <a:spcBef>
                <a:spcPts val="490"/>
              </a:spcBef>
            </a:pPr>
            <a:r>
              <a:rPr sz="2300" dirty="0">
                <a:latin typeface="Times New Roman"/>
                <a:cs typeface="Times New Roman"/>
              </a:rPr>
              <a:t>Специальная</a:t>
            </a:r>
            <a:r>
              <a:rPr sz="2300" spc="25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Times New Roman"/>
                <a:cs typeface="Times New Roman"/>
              </a:rPr>
              <a:t>разметка </a:t>
            </a:r>
            <a:r>
              <a:rPr sz="2300" dirty="0">
                <a:latin typeface="Times New Roman"/>
                <a:cs typeface="Times New Roman"/>
              </a:rPr>
              <a:t>помещений</a:t>
            </a:r>
            <a:r>
              <a:rPr sz="2300" spc="-3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в</a:t>
            </a:r>
            <a:r>
              <a:rPr sz="2300" spc="-45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Times New Roman"/>
                <a:cs typeface="Times New Roman"/>
              </a:rPr>
              <a:t>учреждении</a:t>
            </a:r>
            <a:endParaRPr sz="2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2300" dirty="0">
                <a:latin typeface="Times New Roman"/>
                <a:cs typeface="Times New Roman"/>
              </a:rPr>
              <a:t>Посадка</a:t>
            </a:r>
            <a:r>
              <a:rPr sz="2300" spc="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в</a:t>
            </a:r>
            <a:r>
              <a:rPr sz="2300" spc="10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Times New Roman"/>
                <a:cs typeface="Times New Roman"/>
              </a:rPr>
              <a:t>группе/классе</a:t>
            </a:r>
            <a:endParaRPr sz="2300">
              <a:latin typeface="Times New Roman"/>
              <a:cs typeface="Times New Roman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1142582" y="3882489"/>
            <a:ext cx="8582660" cy="1823720"/>
            <a:chOff x="11142582" y="3882489"/>
            <a:chExt cx="8582660" cy="1823720"/>
          </a:xfrm>
        </p:grpSpPr>
        <p:sp>
          <p:nvSpPr>
            <p:cNvPr id="12" name="object 12"/>
            <p:cNvSpPr/>
            <p:nvPr/>
          </p:nvSpPr>
          <p:spPr>
            <a:xfrm>
              <a:off x="11153377" y="3893284"/>
              <a:ext cx="8561070" cy="1802130"/>
            </a:xfrm>
            <a:custGeom>
              <a:avLst/>
              <a:gdLst/>
              <a:ahLst/>
              <a:cxnLst/>
              <a:rect l="l" t="t" r="r" b="b"/>
              <a:pathLst>
                <a:path w="8561069" h="1802129">
                  <a:moveTo>
                    <a:pt x="7659662" y="0"/>
                  </a:moveTo>
                  <a:lnTo>
                    <a:pt x="7659662" y="450457"/>
                  </a:lnTo>
                  <a:lnTo>
                    <a:pt x="0" y="450457"/>
                  </a:lnTo>
                  <a:lnTo>
                    <a:pt x="0" y="1351372"/>
                  </a:lnTo>
                  <a:lnTo>
                    <a:pt x="7659662" y="1351372"/>
                  </a:lnTo>
                  <a:lnTo>
                    <a:pt x="7659662" y="1801829"/>
                  </a:lnTo>
                  <a:lnTo>
                    <a:pt x="8560577" y="900914"/>
                  </a:lnTo>
                  <a:lnTo>
                    <a:pt x="7659662" y="0"/>
                  </a:lnTo>
                  <a:close/>
                </a:path>
              </a:pathLst>
            </a:custGeom>
            <a:solidFill>
              <a:srgbClr val="9BBA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1153377" y="3893284"/>
              <a:ext cx="8561070" cy="1802130"/>
            </a:xfrm>
            <a:custGeom>
              <a:avLst/>
              <a:gdLst/>
              <a:ahLst/>
              <a:cxnLst/>
              <a:rect l="l" t="t" r="r" b="b"/>
              <a:pathLst>
                <a:path w="8561069" h="1802129">
                  <a:moveTo>
                    <a:pt x="0" y="450457"/>
                  </a:moveTo>
                  <a:lnTo>
                    <a:pt x="7659662" y="450457"/>
                  </a:lnTo>
                  <a:lnTo>
                    <a:pt x="7659662" y="0"/>
                  </a:lnTo>
                  <a:lnTo>
                    <a:pt x="8560577" y="900914"/>
                  </a:lnTo>
                  <a:lnTo>
                    <a:pt x="7659662" y="1801829"/>
                  </a:lnTo>
                  <a:lnTo>
                    <a:pt x="7659662" y="1351372"/>
                  </a:lnTo>
                  <a:lnTo>
                    <a:pt x="0" y="1351372"/>
                  </a:lnTo>
                  <a:lnTo>
                    <a:pt x="0" y="450457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1240779" y="4453446"/>
            <a:ext cx="2411730" cy="4279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50" b="1" spc="-20" dirty="0">
                <a:latin typeface="Times New Roman"/>
                <a:cs typeface="Times New Roman"/>
              </a:rPr>
              <a:t>Сопровождение</a:t>
            </a:r>
            <a:endParaRPr sz="2650">
              <a:latin typeface="Times New Roman"/>
              <a:cs typeface="Times New Roman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1111169" y="5316163"/>
            <a:ext cx="3831590" cy="3493770"/>
            <a:chOff x="11111169" y="5316163"/>
            <a:chExt cx="3831590" cy="3493770"/>
          </a:xfrm>
        </p:grpSpPr>
        <p:sp>
          <p:nvSpPr>
            <p:cNvPr id="16" name="object 16"/>
            <p:cNvSpPr/>
            <p:nvPr/>
          </p:nvSpPr>
          <p:spPr>
            <a:xfrm>
              <a:off x="11121964" y="5326958"/>
              <a:ext cx="3810000" cy="3472179"/>
            </a:xfrm>
            <a:custGeom>
              <a:avLst/>
              <a:gdLst/>
              <a:ahLst/>
              <a:cxnLst/>
              <a:rect l="l" t="t" r="r" b="b"/>
              <a:pathLst>
                <a:path w="3810000" h="3472179">
                  <a:moveTo>
                    <a:pt x="3809726" y="0"/>
                  </a:moveTo>
                  <a:lnTo>
                    <a:pt x="0" y="0"/>
                  </a:lnTo>
                  <a:lnTo>
                    <a:pt x="0" y="3471726"/>
                  </a:lnTo>
                  <a:lnTo>
                    <a:pt x="3809726" y="3471726"/>
                  </a:lnTo>
                  <a:lnTo>
                    <a:pt x="380972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1121964" y="5326958"/>
              <a:ext cx="3810000" cy="3472179"/>
            </a:xfrm>
            <a:custGeom>
              <a:avLst/>
              <a:gdLst/>
              <a:ahLst/>
              <a:cxnLst/>
              <a:rect l="l" t="t" r="r" b="b"/>
              <a:pathLst>
                <a:path w="3810000" h="3472179">
                  <a:moveTo>
                    <a:pt x="0" y="3471726"/>
                  </a:moveTo>
                  <a:lnTo>
                    <a:pt x="3809726" y="3471726"/>
                  </a:lnTo>
                  <a:lnTo>
                    <a:pt x="3809726" y="0"/>
                  </a:lnTo>
                  <a:lnTo>
                    <a:pt x="0" y="0"/>
                  </a:lnTo>
                  <a:lnTo>
                    <a:pt x="0" y="3471726"/>
                  </a:lnTo>
                  <a:close/>
                </a:path>
              </a:pathLst>
            </a:custGeom>
            <a:ln w="21360">
              <a:solidFill>
                <a:srgbClr val="9B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1196801" y="5770998"/>
            <a:ext cx="2255520" cy="377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spc="-20" dirty="0">
                <a:latin typeface="Times New Roman"/>
                <a:cs typeface="Times New Roman"/>
              </a:rPr>
              <a:t>Педагог-</a:t>
            </a:r>
            <a:r>
              <a:rPr sz="2300" spc="-10" dirty="0">
                <a:latin typeface="Times New Roman"/>
                <a:cs typeface="Times New Roman"/>
              </a:rPr>
              <a:t>психолог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1196801" y="6123364"/>
            <a:ext cx="2592070" cy="1290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0300"/>
              </a:lnSpc>
              <a:spcBef>
                <a:spcPts val="95"/>
              </a:spcBef>
            </a:pPr>
            <a:r>
              <a:rPr sz="2300" spc="-10" dirty="0">
                <a:latin typeface="Times New Roman"/>
                <a:cs typeface="Times New Roman"/>
              </a:rPr>
              <a:t>Учитель-дефектолог Учитель-логопед </a:t>
            </a:r>
            <a:r>
              <a:rPr sz="2300" spc="-20" dirty="0">
                <a:latin typeface="Times New Roman"/>
                <a:cs typeface="Times New Roman"/>
              </a:rPr>
              <a:t>Тьютор,</a:t>
            </a:r>
            <a:r>
              <a:rPr sz="2300" spc="-75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Times New Roman"/>
                <a:cs typeface="Times New Roman"/>
              </a:rPr>
              <a:t>ассистент</a:t>
            </a:r>
            <a:endParaRPr sz="2300">
              <a:latin typeface="Times New Roman"/>
              <a:cs typeface="Times New Roman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4952309" y="4483099"/>
            <a:ext cx="4772660" cy="1823720"/>
            <a:chOff x="14952309" y="4483099"/>
            <a:chExt cx="4772660" cy="1823720"/>
          </a:xfrm>
        </p:grpSpPr>
        <p:sp>
          <p:nvSpPr>
            <p:cNvPr id="21" name="object 21"/>
            <p:cNvSpPr/>
            <p:nvPr/>
          </p:nvSpPr>
          <p:spPr>
            <a:xfrm>
              <a:off x="14963104" y="4493894"/>
              <a:ext cx="4751070" cy="1802130"/>
            </a:xfrm>
            <a:custGeom>
              <a:avLst/>
              <a:gdLst/>
              <a:ahLst/>
              <a:cxnLst/>
              <a:rect l="l" t="t" r="r" b="b"/>
              <a:pathLst>
                <a:path w="4751069" h="1802129">
                  <a:moveTo>
                    <a:pt x="3849935" y="0"/>
                  </a:moveTo>
                  <a:lnTo>
                    <a:pt x="3849935" y="450457"/>
                  </a:lnTo>
                  <a:lnTo>
                    <a:pt x="0" y="450457"/>
                  </a:lnTo>
                  <a:lnTo>
                    <a:pt x="0" y="1351372"/>
                  </a:lnTo>
                  <a:lnTo>
                    <a:pt x="3849935" y="1351372"/>
                  </a:lnTo>
                  <a:lnTo>
                    <a:pt x="3849935" y="1801829"/>
                  </a:lnTo>
                  <a:lnTo>
                    <a:pt x="4750850" y="900914"/>
                  </a:lnTo>
                  <a:lnTo>
                    <a:pt x="3849935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4963104" y="4493894"/>
              <a:ext cx="4751070" cy="1802130"/>
            </a:xfrm>
            <a:custGeom>
              <a:avLst/>
              <a:gdLst/>
              <a:ahLst/>
              <a:cxnLst/>
              <a:rect l="l" t="t" r="r" b="b"/>
              <a:pathLst>
                <a:path w="4751069" h="1802129">
                  <a:moveTo>
                    <a:pt x="0" y="450457"/>
                  </a:moveTo>
                  <a:lnTo>
                    <a:pt x="3849935" y="450457"/>
                  </a:lnTo>
                  <a:lnTo>
                    <a:pt x="3849935" y="0"/>
                  </a:lnTo>
                  <a:lnTo>
                    <a:pt x="4750850" y="900914"/>
                  </a:lnTo>
                  <a:lnTo>
                    <a:pt x="3849935" y="1801829"/>
                  </a:lnTo>
                  <a:lnTo>
                    <a:pt x="3849935" y="1351372"/>
                  </a:lnTo>
                  <a:lnTo>
                    <a:pt x="0" y="1351372"/>
                  </a:lnTo>
                  <a:lnTo>
                    <a:pt x="0" y="450457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15051343" y="4880658"/>
            <a:ext cx="3474085" cy="775335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12700" marR="5080">
              <a:lnSpc>
                <a:spcPts val="2730"/>
              </a:lnSpc>
              <a:spcBef>
                <a:spcPts val="555"/>
              </a:spcBef>
            </a:pPr>
            <a:r>
              <a:rPr sz="2650" b="1" dirty="0">
                <a:latin typeface="Times New Roman"/>
                <a:cs typeface="Times New Roman"/>
              </a:rPr>
              <a:t>Учет</a:t>
            </a:r>
            <a:r>
              <a:rPr sz="2650" b="1" spc="-80" dirty="0">
                <a:latin typeface="Times New Roman"/>
                <a:cs typeface="Times New Roman"/>
              </a:rPr>
              <a:t> </a:t>
            </a:r>
            <a:r>
              <a:rPr sz="2650" b="1" spc="-10" dirty="0">
                <a:latin typeface="Times New Roman"/>
                <a:cs typeface="Times New Roman"/>
              </a:rPr>
              <a:t>индивидуальных потребностей</a:t>
            </a:r>
            <a:endParaRPr sz="2650">
              <a:latin typeface="Times New Roman"/>
              <a:cs typeface="Times New Roman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14576728" y="5954583"/>
            <a:ext cx="4864100" cy="4500880"/>
            <a:chOff x="14576728" y="5954583"/>
            <a:chExt cx="4864100" cy="4500880"/>
          </a:xfrm>
        </p:grpSpPr>
        <p:sp>
          <p:nvSpPr>
            <p:cNvPr id="25" name="object 25"/>
            <p:cNvSpPr/>
            <p:nvPr/>
          </p:nvSpPr>
          <p:spPr>
            <a:xfrm>
              <a:off x="14587409" y="5965263"/>
              <a:ext cx="4843145" cy="4479925"/>
            </a:xfrm>
            <a:custGeom>
              <a:avLst/>
              <a:gdLst/>
              <a:ahLst/>
              <a:cxnLst/>
              <a:rect l="l" t="t" r="r" b="b"/>
              <a:pathLst>
                <a:path w="4843144" h="4479925">
                  <a:moveTo>
                    <a:pt x="4842575" y="0"/>
                  </a:moveTo>
                  <a:lnTo>
                    <a:pt x="0" y="0"/>
                  </a:lnTo>
                  <a:lnTo>
                    <a:pt x="0" y="4479444"/>
                  </a:lnTo>
                  <a:lnTo>
                    <a:pt x="4842575" y="4479444"/>
                  </a:lnTo>
                  <a:lnTo>
                    <a:pt x="484257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4587409" y="5965263"/>
              <a:ext cx="4843145" cy="4479925"/>
            </a:xfrm>
            <a:custGeom>
              <a:avLst/>
              <a:gdLst/>
              <a:ahLst/>
              <a:cxnLst/>
              <a:rect l="l" t="t" r="r" b="b"/>
              <a:pathLst>
                <a:path w="4843144" h="4479925">
                  <a:moveTo>
                    <a:pt x="0" y="4479444"/>
                  </a:moveTo>
                  <a:lnTo>
                    <a:pt x="4842575" y="4479444"/>
                  </a:lnTo>
                  <a:lnTo>
                    <a:pt x="4842575" y="0"/>
                  </a:lnTo>
                  <a:lnTo>
                    <a:pt x="0" y="0"/>
                  </a:lnTo>
                  <a:lnTo>
                    <a:pt x="0" y="4479444"/>
                  </a:lnTo>
                  <a:close/>
                </a:path>
              </a:pathLst>
            </a:custGeom>
            <a:ln w="21360">
              <a:solidFill>
                <a:srgbClr val="8063A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14662559" y="6408004"/>
            <a:ext cx="4512945" cy="2552700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 marR="840740">
              <a:lnSpc>
                <a:spcPts val="2400"/>
              </a:lnSpc>
              <a:spcBef>
                <a:spcPts val="484"/>
              </a:spcBef>
            </a:pPr>
            <a:r>
              <a:rPr sz="2300" dirty="0">
                <a:latin typeface="Times New Roman"/>
                <a:cs typeface="Times New Roman"/>
              </a:rPr>
              <a:t>Знание</a:t>
            </a:r>
            <a:r>
              <a:rPr sz="2300" spc="-5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зрительного</a:t>
            </a:r>
            <a:r>
              <a:rPr sz="2300" spc="-35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Times New Roman"/>
                <a:cs typeface="Times New Roman"/>
              </a:rPr>
              <a:t>диагноза ребенка</a:t>
            </a:r>
            <a:endParaRPr sz="2300">
              <a:latin typeface="Times New Roman"/>
              <a:cs typeface="Times New Roman"/>
            </a:endParaRPr>
          </a:p>
          <a:p>
            <a:pPr marL="12700" marR="25400">
              <a:lnSpc>
                <a:spcPts val="2390"/>
              </a:lnSpc>
              <a:spcBef>
                <a:spcPts val="919"/>
              </a:spcBef>
            </a:pPr>
            <a:r>
              <a:rPr sz="2300" dirty="0">
                <a:latin typeface="Times New Roman"/>
                <a:cs typeface="Times New Roman"/>
              </a:rPr>
              <a:t>Особенности</a:t>
            </a:r>
            <a:r>
              <a:rPr sz="2300" spc="-10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организации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Times New Roman"/>
                <a:cs typeface="Times New Roman"/>
              </a:rPr>
              <a:t>рабочего места</a:t>
            </a:r>
            <a:endParaRPr sz="2300">
              <a:latin typeface="Times New Roman"/>
              <a:cs typeface="Times New Roman"/>
            </a:endParaRPr>
          </a:p>
          <a:p>
            <a:pPr marL="12700" marR="5080">
              <a:lnSpc>
                <a:spcPts val="3310"/>
              </a:lnSpc>
              <a:spcBef>
                <a:spcPts val="195"/>
              </a:spcBef>
            </a:pPr>
            <a:r>
              <a:rPr sz="2300" dirty="0">
                <a:latin typeface="Times New Roman"/>
                <a:cs typeface="Times New Roman"/>
              </a:rPr>
              <a:t>Адаптирование</a:t>
            </a:r>
            <a:r>
              <a:rPr sz="2300" spc="-75" dirty="0">
                <a:latin typeface="Times New Roman"/>
                <a:cs typeface="Times New Roman"/>
              </a:rPr>
              <a:t> </a:t>
            </a:r>
            <a:r>
              <a:rPr sz="2300" dirty="0">
                <a:latin typeface="Times New Roman"/>
                <a:cs typeface="Times New Roman"/>
              </a:rPr>
              <a:t>учебного</a:t>
            </a:r>
            <a:r>
              <a:rPr sz="2300" spc="-80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Times New Roman"/>
                <a:cs typeface="Times New Roman"/>
              </a:rPr>
              <a:t>материала </a:t>
            </a:r>
            <a:r>
              <a:rPr sz="2300" dirty="0">
                <a:latin typeface="Times New Roman"/>
                <a:cs typeface="Times New Roman"/>
              </a:rPr>
              <a:t>Учет</a:t>
            </a:r>
            <a:r>
              <a:rPr sz="2300" spc="45" dirty="0">
                <a:latin typeface="Times New Roman"/>
                <a:cs typeface="Times New Roman"/>
              </a:rPr>
              <a:t> </a:t>
            </a:r>
            <a:r>
              <a:rPr sz="2300" spc="-20" dirty="0">
                <a:latin typeface="Times New Roman"/>
                <a:cs typeface="Times New Roman"/>
              </a:rPr>
              <a:t>психо-</a:t>
            </a:r>
            <a:r>
              <a:rPr sz="2300" spc="-10" dirty="0">
                <a:latin typeface="Times New Roman"/>
                <a:cs typeface="Times New Roman"/>
              </a:rPr>
              <a:t>эмоционального</a:t>
            </a:r>
            <a:endParaRPr sz="2300">
              <a:latin typeface="Times New Roman"/>
              <a:cs typeface="Times New Roman"/>
            </a:endParaRPr>
          </a:p>
          <a:p>
            <a:pPr marL="12700">
              <a:lnSpc>
                <a:spcPts val="2195"/>
              </a:lnSpc>
            </a:pPr>
            <a:r>
              <a:rPr sz="2300" dirty="0">
                <a:latin typeface="Times New Roman"/>
                <a:cs typeface="Times New Roman"/>
              </a:rPr>
              <a:t>состояния</a:t>
            </a:r>
            <a:r>
              <a:rPr sz="2300" spc="-15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Times New Roman"/>
                <a:cs typeface="Times New Roman"/>
              </a:rPr>
              <a:t>ребенка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4662559" y="9004721"/>
            <a:ext cx="4333240" cy="377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dirty="0">
                <a:latin typeface="Times New Roman"/>
                <a:cs typeface="Times New Roman"/>
              </a:rPr>
              <a:t>Здоровьесберегающие</a:t>
            </a:r>
            <a:r>
              <a:rPr sz="2300" spc="-5" dirty="0">
                <a:latin typeface="Times New Roman"/>
                <a:cs typeface="Times New Roman"/>
              </a:rPr>
              <a:t> </a:t>
            </a:r>
            <a:r>
              <a:rPr sz="2300" spc="-10" dirty="0">
                <a:latin typeface="Times New Roman"/>
                <a:cs typeface="Times New Roman"/>
              </a:rPr>
              <a:t>технологии</a:t>
            </a:r>
            <a:endParaRPr sz="2300">
              <a:latin typeface="Times New Roman"/>
              <a:cs typeface="Times New Roman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148267" y="3906477"/>
            <a:ext cx="6431280" cy="4979670"/>
            <a:chOff x="148267" y="3906477"/>
            <a:chExt cx="6431280" cy="4979670"/>
          </a:xfrm>
        </p:grpSpPr>
        <p:pic>
          <p:nvPicPr>
            <p:cNvPr id="30" name="object 3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7465" y="3906477"/>
              <a:ext cx="1892298" cy="2745466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8267" y="6610479"/>
              <a:ext cx="2584633" cy="227553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8944" y="3906477"/>
              <a:ext cx="2022975" cy="230066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38285" y="5571348"/>
              <a:ext cx="1840781" cy="1627175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32901" y="6780107"/>
              <a:ext cx="2265480" cy="193501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5978" y="83004"/>
            <a:ext cx="18324524" cy="2316669"/>
          </a:xfrm>
          <a:prstGeom prst="rect">
            <a:avLst/>
          </a:prstGeom>
        </p:spPr>
        <p:txBody>
          <a:bodyPr vert="horz" wrap="square" lIns="0" tIns="287664" rIns="0" bIns="0" rtlCol="0">
            <a:spAutoFit/>
          </a:bodyPr>
          <a:lstStyle/>
          <a:p>
            <a:pPr marL="3500120" algn="ctr">
              <a:lnSpc>
                <a:spcPts val="7920"/>
              </a:lnSpc>
              <a:spcBef>
                <a:spcPts val="100"/>
              </a:spcBef>
            </a:pPr>
            <a:r>
              <a:rPr dirty="0">
                <a:solidFill>
                  <a:srgbClr val="C00000"/>
                </a:solidFill>
              </a:rPr>
              <a:t>Специальные </a:t>
            </a:r>
            <a:r>
              <a:rPr spc="-10" dirty="0">
                <a:solidFill>
                  <a:srgbClr val="C00000"/>
                </a:solidFill>
              </a:rPr>
              <a:t>условия</a:t>
            </a:r>
          </a:p>
          <a:p>
            <a:pPr marL="3496945" algn="ctr">
              <a:lnSpc>
                <a:spcPts val="7920"/>
              </a:lnSpc>
            </a:pPr>
            <a:r>
              <a:rPr dirty="0">
                <a:solidFill>
                  <a:srgbClr val="C00000"/>
                </a:solidFill>
              </a:rPr>
              <a:t>для</a:t>
            </a:r>
            <a:r>
              <a:rPr spc="-2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ребенка</a:t>
            </a:r>
            <a:r>
              <a:rPr spc="-4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с</a:t>
            </a:r>
            <a:r>
              <a:rPr spc="-1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нарушением</a:t>
            </a:r>
            <a:r>
              <a:rPr spc="-40" dirty="0">
                <a:solidFill>
                  <a:srgbClr val="C00000"/>
                </a:solidFill>
              </a:rPr>
              <a:t> </a:t>
            </a:r>
            <a:r>
              <a:rPr spc="-10" dirty="0">
                <a:solidFill>
                  <a:srgbClr val="C00000"/>
                </a:solidFill>
              </a:rPr>
              <a:t>зрения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2399926" y="3423979"/>
            <a:ext cx="17361535" cy="1009015"/>
            <a:chOff x="2399926" y="3423979"/>
            <a:chExt cx="17361535" cy="1009015"/>
          </a:xfrm>
        </p:grpSpPr>
        <p:sp>
          <p:nvSpPr>
            <p:cNvPr id="4" name="object 4"/>
            <p:cNvSpPr/>
            <p:nvPr/>
          </p:nvSpPr>
          <p:spPr>
            <a:xfrm>
              <a:off x="2410607" y="3799046"/>
              <a:ext cx="17339945" cy="623570"/>
            </a:xfrm>
            <a:custGeom>
              <a:avLst/>
              <a:gdLst/>
              <a:ahLst/>
              <a:cxnLst/>
              <a:rect l="l" t="t" r="r" b="b"/>
              <a:pathLst>
                <a:path w="17339945" h="623570">
                  <a:moveTo>
                    <a:pt x="0" y="623227"/>
                  </a:moveTo>
                  <a:lnTo>
                    <a:pt x="17339786" y="623227"/>
                  </a:lnTo>
                  <a:lnTo>
                    <a:pt x="17339786" y="0"/>
                  </a:lnTo>
                  <a:lnTo>
                    <a:pt x="0" y="0"/>
                  </a:lnTo>
                  <a:lnTo>
                    <a:pt x="0" y="623227"/>
                  </a:lnTo>
                  <a:close/>
                </a:path>
              </a:pathLst>
            </a:custGeom>
            <a:ln w="2136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277596" y="3434659"/>
              <a:ext cx="14769465" cy="730250"/>
            </a:xfrm>
            <a:custGeom>
              <a:avLst/>
              <a:gdLst/>
              <a:ahLst/>
              <a:cxnLst/>
              <a:rect l="l" t="t" r="r" b="b"/>
              <a:pathLst>
                <a:path w="14769465" h="730250">
                  <a:moveTo>
                    <a:pt x="14647302" y="0"/>
                  </a:moveTo>
                  <a:lnTo>
                    <a:pt x="121671" y="0"/>
                  </a:lnTo>
                  <a:lnTo>
                    <a:pt x="74300" y="9557"/>
                  </a:lnTo>
                  <a:lnTo>
                    <a:pt x="35627" y="35627"/>
                  </a:lnTo>
                  <a:lnTo>
                    <a:pt x="9557" y="74300"/>
                  </a:lnTo>
                  <a:lnTo>
                    <a:pt x="0" y="121671"/>
                  </a:lnTo>
                  <a:lnTo>
                    <a:pt x="0" y="608358"/>
                  </a:lnTo>
                  <a:lnTo>
                    <a:pt x="9557" y="655729"/>
                  </a:lnTo>
                  <a:lnTo>
                    <a:pt x="35627" y="694402"/>
                  </a:lnTo>
                  <a:lnTo>
                    <a:pt x="74300" y="720472"/>
                  </a:lnTo>
                  <a:lnTo>
                    <a:pt x="121671" y="730030"/>
                  </a:lnTo>
                  <a:lnTo>
                    <a:pt x="14647302" y="730030"/>
                  </a:lnTo>
                  <a:lnTo>
                    <a:pt x="14694673" y="720472"/>
                  </a:lnTo>
                  <a:lnTo>
                    <a:pt x="14733347" y="694402"/>
                  </a:lnTo>
                  <a:lnTo>
                    <a:pt x="14759416" y="655729"/>
                  </a:lnTo>
                  <a:lnTo>
                    <a:pt x="14768974" y="608358"/>
                  </a:lnTo>
                  <a:lnTo>
                    <a:pt x="14768974" y="121671"/>
                  </a:lnTo>
                  <a:lnTo>
                    <a:pt x="14759416" y="74300"/>
                  </a:lnTo>
                  <a:lnTo>
                    <a:pt x="14733347" y="35627"/>
                  </a:lnTo>
                  <a:lnTo>
                    <a:pt x="14694673" y="9557"/>
                  </a:lnTo>
                  <a:lnTo>
                    <a:pt x="14647302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277596" y="3434659"/>
              <a:ext cx="14769465" cy="730250"/>
            </a:xfrm>
            <a:custGeom>
              <a:avLst/>
              <a:gdLst/>
              <a:ahLst/>
              <a:cxnLst/>
              <a:rect l="l" t="t" r="r" b="b"/>
              <a:pathLst>
                <a:path w="14769465" h="730250">
                  <a:moveTo>
                    <a:pt x="0" y="121671"/>
                  </a:moveTo>
                  <a:lnTo>
                    <a:pt x="9557" y="74300"/>
                  </a:lnTo>
                  <a:lnTo>
                    <a:pt x="35627" y="35627"/>
                  </a:lnTo>
                  <a:lnTo>
                    <a:pt x="74300" y="9557"/>
                  </a:lnTo>
                  <a:lnTo>
                    <a:pt x="121671" y="0"/>
                  </a:lnTo>
                  <a:lnTo>
                    <a:pt x="14647302" y="0"/>
                  </a:lnTo>
                  <a:lnTo>
                    <a:pt x="14694673" y="9557"/>
                  </a:lnTo>
                  <a:lnTo>
                    <a:pt x="14733347" y="35627"/>
                  </a:lnTo>
                  <a:lnTo>
                    <a:pt x="14759416" y="74300"/>
                  </a:lnTo>
                  <a:lnTo>
                    <a:pt x="14768974" y="121671"/>
                  </a:lnTo>
                  <a:lnTo>
                    <a:pt x="14768974" y="608358"/>
                  </a:lnTo>
                  <a:lnTo>
                    <a:pt x="14759416" y="655729"/>
                  </a:lnTo>
                  <a:lnTo>
                    <a:pt x="14733347" y="694402"/>
                  </a:lnTo>
                  <a:lnTo>
                    <a:pt x="14694673" y="720472"/>
                  </a:lnTo>
                  <a:lnTo>
                    <a:pt x="14647302" y="730030"/>
                  </a:lnTo>
                  <a:lnTo>
                    <a:pt x="121671" y="730030"/>
                  </a:lnTo>
                  <a:lnTo>
                    <a:pt x="74300" y="720472"/>
                  </a:lnTo>
                  <a:lnTo>
                    <a:pt x="35627" y="694402"/>
                  </a:lnTo>
                  <a:lnTo>
                    <a:pt x="9557" y="655729"/>
                  </a:lnTo>
                  <a:lnTo>
                    <a:pt x="0" y="608358"/>
                  </a:lnTo>
                  <a:lnTo>
                    <a:pt x="0" y="121671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2399926" y="4546039"/>
            <a:ext cx="17361535" cy="1009015"/>
            <a:chOff x="2399926" y="4546039"/>
            <a:chExt cx="17361535" cy="1009015"/>
          </a:xfrm>
        </p:grpSpPr>
        <p:sp>
          <p:nvSpPr>
            <p:cNvPr id="8" name="object 8"/>
            <p:cNvSpPr/>
            <p:nvPr/>
          </p:nvSpPr>
          <p:spPr>
            <a:xfrm>
              <a:off x="2410607" y="4921106"/>
              <a:ext cx="17339945" cy="623570"/>
            </a:xfrm>
            <a:custGeom>
              <a:avLst/>
              <a:gdLst/>
              <a:ahLst/>
              <a:cxnLst/>
              <a:rect l="l" t="t" r="r" b="b"/>
              <a:pathLst>
                <a:path w="17339945" h="623570">
                  <a:moveTo>
                    <a:pt x="0" y="623227"/>
                  </a:moveTo>
                  <a:lnTo>
                    <a:pt x="17339786" y="623227"/>
                  </a:lnTo>
                  <a:lnTo>
                    <a:pt x="17339786" y="0"/>
                  </a:lnTo>
                  <a:lnTo>
                    <a:pt x="0" y="0"/>
                  </a:lnTo>
                  <a:lnTo>
                    <a:pt x="0" y="623227"/>
                  </a:lnTo>
                  <a:close/>
                </a:path>
              </a:pathLst>
            </a:custGeom>
            <a:ln w="21360">
              <a:solidFill>
                <a:srgbClr val="9B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277596" y="4556719"/>
              <a:ext cx="14769465" cy="730250"/>
            </a:xfrm>
            <a:custGeom>
              <a:avLst/>
              <a:gdLst/>
              <a:ahLst/>
              <a:cxnLst/>
              <a:rect l="l" t="t" r="r" b="b"/>
              <a:pathLst>
                <a:path w="14769465" h="730250">
                  <a:moveTo>
                    <a:pt x="14647302" y="0"/>
                  </a:moveTo>
                  <a:lnTo>
                    <a:pt x="121671" y="0"/>
                  </a:lnTo>
                  <a:lnTo>
                    <a:pt x="74300" y="9557"/>
                  </a:lnTo>
                  <a:lnTo>
                    <a:pt x="35627" y="35627"/>
                  </a:lnTo>
                  <a:lnTo>
                    <a:pt x="9557" y="74300"/>
                  </a:lnTo>
                  <a:lnTo>
                    <a:pt x="0" y="121671"/>
                  </a:lnTo>
                  <a:lnTo>
                    <a:pt x="0" y="608358"/>
                  </a:lnTo>
                  <a:lnTo>
                    <a:pt x="9557" y="655729"/>
                  </a:lnTo>
                  <a:lnTo>
                    <a:pt x="35627" y="694402"/>
                  </a:lnTo>
                  <a:lnTo>
                    <a:pt x="74300" y="720472"/>
                  </a:lnTo>
                  <a:lnTo>
                    <a:pt x="121671" y="730030"/>
                  </a:lnTo>
                  <a:lnTo>
                    <a:pt x="14647302" y="730030"/>
                  </a:lnTo>
                  <a:lnTo>
                    <a:pt x="14694673" y="720472"/>
                  </a:lnTo>
                  <a:lnTo>
                    <a:pt x="14733347" y="694402"/>
                  </a:lnTo>
                  <a:lnTo>
                    <a:pt x="14759416" y="655729"/>
                  </a:lnTo>
                  <a:lnTo>
                    <a:pt x="14768974" y="608358"/>
                  </a:lnTo>
                  <a:lnTo>
                    <a:pt x="14768974" y="121671"/>
                  </a:lnTo>
                  <a:lnTo>
                    <a:pt x="14759416" y="74300"/>
                  </a:lnTo>
                  <a:lnTo>
                    <a:pt x="14733347" y="35627"/>
                  </a:lnTo>
                  <a:lnTo>
                    <a:pt x="14694673" y="9557"/>
                  </a:lnTo>
                  <a:lnTo>
                    <a:pt x="14647302" y="0"/>
                  </a:lnTo>
                  <a:close/>
                </a:path>
              </a:pathLst>
            </a:custGeom>
            <a:solidFill>
              <a:srgbClr val="9BBA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277596" y="4556719"/>
              <a:ext cx="14769465" cy="730250"/>
            </a:xfrm>
            <a:custGeom>
              <a:avLst/>
              <a:gdLst/>
              <a:ahLst/>
              <a:cxnLst/>
              <a:rect l="l" t="t" r="r" b="b"/>
              <a:pathLst>
                <a:path w="14769465" h="730250">
                  <a:moveTo>
                    <a:pt x="0" y="121671"/>
                  </a:moveTo>
                  <a:lnTo>
                    <a:pt x="9557" y="74300"/>
                  </a:lnTo>
                  <a:lnTo>
                    <a:pt x="35627" y="35627"/>
                  </a:lnTo>
                  <a:lnTo>
                    <a:pt x="74300" y="9557"/>
                  </a:lnTo>
                  <a:lnTo>
                    <a:pt x="121671" y="0"/>
                  </a:lnTo>
                  <a:lnTo>
                    <a:pt x="14647302" y="0"/>
                  </a:lnTo>
                  <a:lnTo>
                    <a:pt x="14694673" y="9557"/>
                  </a:lnTo>
                  <a:lnTo>
                    <a:pt x="14733347" y="35627"/>
                  </a:lnTo>
                  <a:lnTo>
                    <a:pt x="14759416" y="74300"/>
                  </a:lnTo>
                  <a:lnTo>
                    <a:pt x="14768974" y="121671"/>
                  </a:lnTo>
                  <a:lnTo>
                    <a:pt x="14768974" y="608358"/>
                  </a:lnTo>
                  <a:lnTo>
                    <a:pt x="14759416" y="655729"/>
                  </a:lnTo>
                  <a:lnTo>
                    <a:pt x="14733347" y="694402"/>
                  </a:lnTo>
                  <a:lnTo>
                    <a:pt x="14694673" y="720472"/>
                  </a:lnTo>
                  <a:lnTo>
                    <a:pt x="14647302" y="730030"/>
                  </a:lnTo>
                  <a:lnTo>
                    <a:pt x="121671" y="730030"/>
                  </a:lnTo>
                  <a:lnTo>
                    <a:pt x="74300" y="720472"/>
                  </a:lnTo>
                  <a:lnTo>
                    <a:pt x="35627" y="694402"/>
                  </a:lnTo>
                  <a:lnTo>
                    <a:pt x="9557" y="655729"/>
                  </a:lnTo>
                  <a:lnTo>
                    <a:pt x="0" y="608358"/>
                  </a:lnTo>
                  <a:lnTo>
                    <a:pt x="0" y="121671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2399926" y="5668099"/>
            <a:ext cx="17361535" cy="1009015"/>
            <a:chOff x="2399926" y="5668099"/>
            <a:chExt cx="17361535" cy="1009015"/>
          </a:xfrm>
        </p:grpSpPr>
        <p:sp>
          <p:nvSpPr>
            <p:cNvPr id="12" name="object 12"/>
            <p:cNvSpPr/>
            <p:nvPr/>
          </p:nvSpPr>
          <p:spPr>
            <a:xfrm>
              <a:off x="2410607" y="6043166"/>
              <a:ext cx="17339945" cy="623570"/>
            </a:xfrm>
            <a:custGeom>
              <a:avLst/>
              <a:gdLst/>
              <a:ahLst/>
              <a:cxnLst/>
              <a:rect l="l" t="t" r="r" b="b"/>
              <a:pathLst>
                <a:path w="17339945" h="623570">
                  <a:moveTo>
                    <a:pt x="0" y="623227"/>
                  </a:moveTo>
                  <a:lnTo>
                    <a:pt x="17339786" y="623227"/>
                  </a:lnTo>
                  <a:lnTo>
                    <a:pt x="17339786" y="0"/>
                  </a:lnTo>
                  <a:lnTo>
                    <a:pt x="0" y="0"/>
                  </a:lnTo>
                  <a:lnTo>
                    <a:pt x="0" y="623227"/>
                  </a:lnTo>
                  <a:close/>
                </a:path>
              </a:pathLst>
            </a:custGeom>
            <a:ln w="21360">
              <a:solidFill>
                <a:srgbClr val="8063A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277596" y="5678780"/>
              <a:ext cx="14769465" cy="730250"/>
            </a:xfrm>
            <a:custGeom>
              <a:avLst/>
              <a:gdLst/>
              <a:ahLst/>
              <a:cxnLst/>
              <a:rect l="l" t="t" r="r" b="b"/>
              <a:pathLst>
                <a:path w="14769465" h="730250">
                  <a:moveTo>
                    <a:pt x="14647302" y="0"/>
                  </a:moveTo>
                  <a:lnTo>
                    <a:pt x="121671" y="0"/>
                  </a:lnTo>
                  <a:lnTo>
                    <a:pt x="74300" y="9557"/>
                  </a:lnTo>
                  <a:lnTo>
                    <a:pt x="35627" y="35627"/>
                  </a:lnTo>
                  <a:lnTo>
                    <a:pt x="9557" y="74300"/>
                  </a:lnTo>
                  <a:lnTo>
                    <a:pt x="0" y="121671"/>
                  </a:lnTo>
                  <a:lnTo>
                    <a:pt x="0" y="608358"/>
                  </a:lnTo>
                  <a:lnTo>
                    <a:pt x="9557" y="655729"/>
                  </a:lnTo>
                  <a:lnTo>
                    <a:pt x="35627" y="694402"/>
                  </a:lnTo>
                  <a:lnTo>
                    <a:pt x="74300" y="720472"/>
                  </a:lnTo>
                  <a:lnTo>
                    <a:pt x="121671" y="730030"/>
                  </a:lnTo>
                  <a:lnTo>
                    <a:pt x="14647302" y="730030"/>
                  </a:lnTo>
                  <a:lnTo>
                    <a:pt x="14694673" y="720472"/>
                  </a:lnTo>
                  <a:lnTo>
                    <a:pt x="14733347" y="694402"/>
                  </a:lnTo>
                  <a:lnTo>
                    <a:pt x="14759416" y="655729"/>
                  </a:lnTo>
                  <a:lnTo>
                    <a:pt x="14768974" y="608358"/>
                  </a:lnTo>
                  <a:lnTo>
                    <a:pt x="14768974" y="121671"/>
                  </a:lnTo>
                  <a:lnTo>
                    <a:pt x="14759416" y="74300"/>
                  </a:lnTo>
                  <a:lnTo>
                    <a:pt x="14733347" y="35627"/>
                  </a:lnTo>
                  <a:lnTo>
                    <a:pt x="14694673" y="9557"/>
                  </a:lnTo>
                  <a:lnTo>
                    <a:pt x="14647302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277596" y="5678780"/>
              <a:ext cx="14769465" cy="730250"/>
            </a:xfrm>
            <a:custGeom>
              <a:avLst/>
              <a:gdLst/>
              <a:ahLst/>
              <a:cxnLst/>
              <a:rect l="l" t="t" r="r" b="b"/>
              <a:pathLst>
                <a:path w="14769465" h="730250">
                  <a:moveTo>
                    <a:pt x="0" y="121671"/>
                  </a:moveTo>
                  <a:lnTo>
                    <a:pt x="9557" y="74300"/>
                  </a:lnTo>
                  <a:lnTo>
                    <a:pt x="35627" y="35627"/>
                  </a:lnTo>
                  <a:lnTo>
                    <a:pt x="74300" y="9557"/>
                  </a:lnTo>
                  <a:lnTo>
                    <a:pt x="121671" y="0"/>
                  </a:lnTo>
                  <a:lnTo>
                    <a:pt x="14647302" y="0"/>
                  </a:lnTo>
                  <a:lnTo>
                    <a:pt x="14694673" y="9557"/>
                  </a:lnTo>
                  <a:lnTo>
                    <a:pt x="14733347" y="35627"/>
                  </a:lnTo>
                  <a:lnTo>
                    <a:pt x="14759416" y="74300"/>
                  </a:lnTo>
                  <a:lnTo>
                    <a:pt x="14768974" y="121671"/>
                  </a:lnTo>
                  <a:lnTo>
                    <a:pt x="14768974" y="608358"/>
                  </a:lnTo>
                  <a:lnTo>
                    <a:pt x="14759416" y="655729"/>
                  </a:lnTo>
                  <a:lnTo>
                    <a:pt x="14733347" y="694402"/>
                  </a:lnTo>
                  <a:lnTo>
                    <a:pt x="14694673" y="720472"/>
                  </a:lnTo>
                  <a:lnTo>
                    <a:pt x="14647302" y="730030"/>
                  </a:lnTo>
                  <a:lnTo>
                    <a:pt x="121671" y="730030"/>
                  </a:lnTo>
                  <a:lnTo>
                    <a:pt x="74300" y="720472"/>
                  </a:lnTo>
                  <a:lnTo>
                    <a:pt x="35627" y="694402"/>
                  </a:lnTo>
                  <a:lnTo>
                    <a:pt x="9557" y="655729"/>
                  </a:lnTo>
                  <a:lnTo>
                    <a:pt x="0" y="608358"/>
                  </a:lnTo>
                  <a:lnTo>
                    <a:pt x="0" y="121671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2399926" y="6788903"/>
            <a:ext cx="17361535" cy="1010285"/>
            <a:chOff x="2399926" y="6788903"/>
            <a:chExt cx="17361535" cy="1010285"/>
          </a:xfrm>
        </p:grpSpPr>
        <p:sp>
          <p:nvSpPr>
            <p:cNvPr id="16" name="object 16"/>
            <p:cNvSpPr/>
            <p:nvPr/>
          </p:nvSpPr>
          <p:spPr>
            <a:xfrm>
              <a:off x="2410607" y="7165227"/>
              <a:ext cx="17339945" cy="623570"/>
            </a:xfrm>
            <a:custGeom>
              <a:avLst/>
              <a:gdLst/>
              <a:ahLst/>
              <a:cxnLst/>
              <a:rect l="l" t="t" r="r" b="b"/>
              <a:pathLst>
                <a:path w="17339945" h="623570">
                  <a:moveTo>
                    <a:pt x="0" y="623227"/>
                  </a:moveTo>
                  <a:lnTo>
                    <a:pt x="17339786" y="623227"/>
                  </a:lnTo>
                  <a:lnTo>
                    <a:pt x="17339786" y="0"/>
                  </a:lnTo>
                  <a:lnTo>
                    <a:pt x="0" y="0"/>
                  </a:lnTo>
                  <a:lnTo>
                    <a:pt x="0" y="623227"/>
                  </a:lnTo>
                  <a:close/>
                </a:path>
              </a:pathLst>
            </a:custGeom>
            <a:ln w="21360">
              <a:solidFill>
                <a:srgbClr val="4AAC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277596" y="6799583"/>
              <a:ext cx="14769465" cy="731520"/>
            </a:xfrm>
            <a:custGeom>
              <a:avLst/>
              <a:gdLst/>
              <a:ahLst/>
              <a:cxnLst/>
              <a:rect l="l" t="t" r="r" b="b"/>
              <a:pathLst>
                <a:path w="14769465" h="731520">
                  <a:moveTo>
                    <a:pt x="14647093" y="0"/>
                  </a:moveTo>
                  <a:lnTo>
                    <a:pt x="121881" y="0"/>
                  </a:lnTo>
                  <a:lnTo>
                    <a:pt x="74433" y="9575"/>
                  </a:lnTo>
                  <a:lnTo>
                    <a:pt x="35692" y="35692"/>
                  </a:lnTo>
                  <a:lnTo>
                    <a:pt x="9575" y="74433"/>
                  </a:lnTo>
                  <a:lnTo>
                    <a:pt x="0" y="121881"/>
                  </a:lnTo>
                  <a:lnTo>
                    <a:pt x="0" y="609405"/>
                  </a:lnTo>
                  <a:lnTo>
                    <a:pt x="9575" y="656853"/>
                  </a:lnTo>
                  <a:lnTo>
                    <a:pt x="35692" y="695594"/>
                  </a:lnTo>
                  <a:lnTo>
                    <a:pt x="74433" y="721710"/>
                  </a:lnTo>
                  <a:lnTo>
                    <a:pt x="121881" y="731286"/>
                  </a:lnTo>
                  <a:lnTo>
                    <a:pt x="14647093" y="731286"/>
                  </a:lnTo>
                  <a:lnTo>
                    <a:pt x="14694541" y="721710"/>
                  </a:lnTo>
                  <a:lnTo>
                    <a:pt x="14733281" y="695594"/>
                  </a:lnTo>
                  <a:lnTo>
                    <a:pt x="14759398" y="656853"/>
                  </a:lnTo>
                  <a:lnTo>
                    <a:pt x="14768974" y="609405"/>
                  </a:lnTo>
                  <a:lnTo>
                    <a:pt x="14768974" y="121881"/>
                  </a:lnTo>
                  <a:lnTo>
                    <a:pt x="14759398" y="74433"/>
                  </a:lnTo>
                  <a:lnTo>
                    <a:pt x="14733281" y="35692"/>
                  </a:lnTo>
                  <a:lnTo>
                    <a:pt x="14694541" y="9575"/>
                  </a:lnTo>
                  <a:lnTo>
                    <a:pt x="14647093" y="0"/>
                  </a:lnTo>
                  <a:close/>
                </a:path>
              </a:pathLst>
            </a:custGeom>
            <a:solidFill>
              <a:srgbClr val="4AA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277596" y="6799583"/>
              <a:ext cx="14769465" cy="731520"/>
            </a:xfrm>
            <a:custGeom>
              <a:avLst/>
              <a:gdLst/>
              <a:ahLst/>
              <a:cxnLst/>
              <a:rect l="l" t="t" r="r" b="b"/>
              <a:pathLst>
                <a:path w="14769465" h="731520">
                  <a:moveTo>
                    <a:pt x="0" y="121881"/>
                  </a:moveTo>
                  <a:lnTo>
                    <a:pt x="9575" y="74433"/>
                  </a:lnTo>
                  <a:lnTo>
                    <a:pt x="35692" y="35692"/>
                  </a:lnTo>
                  <a:lnTo>
                    <a:pt x="74433" y="9575"/>
                  </a:lnTo>
                  <a:lnTo>
                    <a:pt x="121881" y="0"/>
                  </a:lnTo>
                  <a:lnTo>
                    <a:pt x="14647093" y="0"/>
                  </a:lnTo>
                  <a:lnTo>
                    <a:pt x="14694541" y="9575"/>
                  </a:lnTo>
                  <a:lnTo>
                    <a:pt x="14733281" y="35692"/>
                  </a:lnTo>
                  <a:lnTo>
                    <a:pt x="14759398" y="74433"/>
                  </a:lnTo>
                  <a:lnTo>
                    <a:pt x="14768974" y="121881"/>
                  </a:lnTo>
                  <a:lnTo>
                    <a:pt x="14768974" y="609405"/>
                  </a:lnTo>
                  <a:lnTo>
                    <a:pt x="14759398" y="656853"/>
                  </a:lnTo>
                  <a:lnTo>
                    <a:pt x="14733281" y="695594"/>
                  </a:lnTo>
                  <a:lnTo>
                    <a:pt x="14694541" y="721710"/>
                  </a:lnTo>
                  <a:lnTo>
                    <a:pt x="14647093" y="731286"/>
                  </a:lnTo>
                  <a:lnTo>
                    <a:pt x="121881" y="731286"/>
                  </a:lnTo>
                  <a:lnTo>
                    <a:pt x="74433" y="721710"/>
                  </a:lnTo>
                  <a:lnTo>
                    <a:pt x="35692" y="695594"/>
                  </a:lnTo>
                  <a:lnTo>
                    <a:pt x="9575" y="656853"/>
                  </a:lnTo>
                  <a:lnTo>
                    <a:pt x="0" y="609405"/>
                  </a:lnTo>
                  <a:lnTo>
                    <a:pt x="0" y="121881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2399926" y="7893372"/>
            <a:ext cx="17361535" cy="1028065"/>
            <a:chOff x="2399926" y="7893372"/>
            <a:chExt cx="17361535" cy="1028065"/>
          </a:xfrm>
        </p:grpSpPr>
        <p:sp>
          <p:nvSpPr>
            <p:cNvPr id="20" name="object 20"/>
            <p:cNvSpPr/>
            <p:nvPr/>
          </p:nvSpPr>
          <p:spPr>
            <a:xfrm>
              <a:off x="2410607" y="8287287"/>
              <a:ext cx="17339945" cy="623570"/>
            </a:xfrm>
            <a:custGeom>
              <a:avLst/>
              <a:gdLst/>
              <a:ahLst/>
              <a:cxnLst/>
              <a:rect l="l" t="t" r="r" b="b"/>
              <a:pathLst>
                <a:path w="17339945" h="623570">
                  <a:moveTo>
                    <a:pt x="0" y="623227"/>
                  </a:moveTo>
                  <a:lnTo>
                    <a:pt x="17339786" y="623227"/>
                  </a:lnTo>
                  <a:lnTo>
                    <a:pt x="17339786" y="0"/>
                  </a:lnTo>
                  <a:lnTo>
                    <a:pt x="0" y="0"/>
                  </a:lnTo>
                  <a:lnTo>
                    <a:pt x="0" y="623227"/>
                  </a:lnTo>
                  <a:close/>
                </a:path>
              </a:pathLst>
            </a:custGeom>
            <a:ln w="21360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258748" y="7904052"/>
              <a:ext cx="14770735" cy="730250"/>
            </a:xfrm>
            <a:custGeom>
              <a:avLst/>
              <a:gdLst/>
              <a:ahLst/>
              <a:cxnLst/>
              <a:rect l="l" t="t" r="r" b="b"/>
              <a:pathLst>
                <a:path w="14770735" h="730250">
                  <a:moveTo>
                    <a:pt x="14648559" y="0"/>
                  </a:moveTo>
                  <a:lnTo>
                    <a:pt x="121671" y="0"/>
                  </a:lnTo>
                  <a:lnTo>
                    <a:pt x="74300" y="9557"/>
                  </a:lnTo>
                  <a:lnTo>
                    <a:pt x="35627" y="35627"/>
                  </a:lnTo>
                  <a:lnTo>
                    <a:pt x="9557" y="74300"/>
                  </a:lnTo>
                  <a:lnTo>
                    <a:pt x="0" y="121671"/>
                  </a:lnTo>
                  <a:lnTo>
                    <a:pt x="0" y="608358"/>
                  </a:lnTo>
                  <a:lnTo>
                    <a:pt x="9557" y="655729"/>
                  </a:lnTo>
                  <a:lnTo>
                    <a:pt x="35627" y="694402"/>
                  </a:lnTo>
                  <a:lnTo>
                    <a:pt x="74300" y="720472"/>
                  </a:lnTo>
                  <a:lnTo>
                    <a:pt x="121671" y="730030"/>
                  </a:lnTo>
                  <a:lnTo>
                    <a:pt x="14648559" y="730030"/>
                  </a:lnTo>
                  <a:lnTo>
                    <a:pt x="14695930" y="720472"/>
                  </a:lnTo>
                  <a:lnTo>
                    <a:pt x="14734603" y="694402"/>
                  </a:lnTo>
                  <a:lnTo>
                    <a:pt x="14760672" y="655729"/>
                  </a:lnTo>
                  <a:lnTo>
                    <a:pt x="14770230" y="608358"/>
                  </a:lnTo>
                  <a:lnTo>
                    <a:pt x="14770230" y="121671"/>
                  </a:lnTo>
                  <a:lnTo>
                    <a:pt x="14760672" y="74300"/>
                  </a:lnTo>
                  <a:lnTo>
                    <a:pt x="14734603" y="35627"/>
                  </a:lnTo>
                  <a:lnTo>
                    <a:pt x="14695930" y="9557"/>
                  </a:lnTo>
                  <a:lnTo>
                    <a:pt x="14648559" y="0"/>
                  </a:lnTo>
                  <a:close/>
                </a:path>
              </a:pathLst>
            </a:custGeom>
            <a:solidFill>
              <a:srgbClr val="F795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258748" y="7904052"/>
              <a:ext cx="14770735" cy="730250"/>
            </a:xfrm>
            <a:custGeom>
              <a:avLst/>
              <a:gdLst/>
              <a:ahLst/>
              <a:cxnLst/>
              <a:rect l="l" t="t" r="r" b="b"/>
              <a:pathLst>
                <a:path w="14770735" h="730250">
                  <a:moveTo>
                    <a:pt x="0" y="121671"/>
                  </a:moveTo>
                  <a:lnTo>
                    <a:pt x="9557" y="74300"/>
                  </a:lnTo>
                  <a:lnTo>
                    <a:pt x="35627" y="35627"/>
                  </a:lnTo>
                  <a:lnTo>
                    <a:pt x="74300" y="9557"/>
                  </a:lnTo>
                  <a:lnTo>
                    <a:pt x="121671" y="0"/>
                  </a:lnTo>
                  <a:lnTo>
                    <a:pt x="14648559" y="0"/>
                  </a:lnTo>
                  <a:lnTo>
                    <a:pt x="14695930" y="9557"/>
                  </a:lnTo>
                  <a:lnTo>
                    <a:pt x="14734603" y="35627"/>
                  </a:lnTo>
                  <a:lnTo>
                    <a:pt x="14760672" y="74300"/>
                  </a:lnTo>
                  <a:lnTo>
                    <a:pt x="14770230" y="121671"/>
                  </a:lnTo>
                  <a:lnTo>
                    <a:pt x="14770230" y="608358"/>
                  </a:lnTo>
                  <a:lnTo>
                    <a:pt x="14760672" y="655729"/>
                  </a:lnTo>
                  <a:lnTo>
                    <a:pt x="14734603" y="694402"/>
                  </a:lnTo>
                  <a:lnTo>
                    <a:pt x="14695930" y="720472"/>
                  </a:lnTo>
                  <a:lnTo>
                    <a:pt x="14648559" y="730030"/>
                  </a:lnTo>
                  <a:lnTo>
                    <a:pt x="121671" y="730030"/>
                  </a:lnTo>
                  <a:lnTo>
                    <a:pt x="74300" y="720472"/>
                  </a:lnTo>
                  <a:lnTo>
                    <a:pt x="35627" y="694402"/>
                  </a:lnTo>
                  <a:lnTo>
                    <a:pt x="9557" y="655729"/>
                  </a:lnTo>
                  <a:lnTo>
                    <a:pt x="0" y="608358"/>
                  </a:lnTo>
                  <a:lnTo>
                    <a:pt x="0" y="121671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2399926" y="9033023"/>
            <a:ext cx="17361535" cy="1010285"/>
            <a:chOff x="2399926" y="9033023"/>
            <a:chExt cx="17361535" cy="1010285"/>
          </a:xfrm>
        </p:grpSpPr>
        <p:sp>
          <p:nvSpPr>
            <p:cNvPr id="24" name="object 24"/>
            <p:cNvSpPr/>
            <p:nvPr/>
          </p:nvSpPr>
          <p:spPr>
            <a:xfrm>
              <a:off x="2410607" y="9409347"/>
              <a:ext cx="17339945" cy="623570"/>
            </a:xfrm>
            <a:custGeom>
              <a:avLst/>
              <a:gdLst/>
              <a:ahLst/>
              <a:cxnLst/>
              <a:rect l="l" t="t" r="r" b="b"/>
              <a:pathLst>
                <a:path w="17339945" h="623570">
                  <a:moveTo>
                    <a:pt x="0" y="623227"/>
                  </a:moveTo>
                  <a:lnTo>
                    <a:pt x="17339786" y="623227"/>
                  </a:lnTo>
                  <a:lnTo>
                    <a:pt x="17339786" y="0"/>
                  </a:lnTo>
                  <a:lnTo>
                    <a:pt x="0" y="0"/>
                  </a:lnTo>
                  <a:lnTo>
                    <a:pt x="0" y="623227"/>
                  </a:lnTo>
                  <a:close/>
                </a:path>
              </a:pathLst>
            </a:custGeom>
            <a:ln w="2136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277596" y="9043704"/>
              <a:ext cx="14769465" cy="730250"/>
            </a:xfrm>
            <a:custGeom>
              <a:avLst/>
              <a:gdLst/>
              <a:ahLst/>
              <a:cxnLst/>
              <a:rect l="l" t="t" r="r" b="b"/>
              <a:pathLst>
                <a:path w="14769465" h="730250">
                  <a:moveTo>
                    <a:pt x="14647302" y="0"/>
                  </a:moveTo>
                  <a:lnTo>
                    <a:pt x="121671" y="0"/>
                  </a:lnTo>
                  <a:lnTo>
                    <a:pt x="74300" y="9557"/>
                  </a:lnTo>
                  <a:lnTo>
                    <a:pt x="35627" y="35627"/>
                  </a:lnTo>
                  <a:lnTo>
                    <a:pt x="9557" y="74300"/>
                  </a:lnTo>
                  <a:lnTo>
                    <a:pt x="0" y="121671"/>
                  </a:lnTo>
                  <a:lnTo>
                    <a:pt x="0" y="608358"/>
                  </a:lnTo>
                  <a:lnTo>
                    <a:pt x="9557" y="655729"/>
                  </a:lnTo>
                  <a:lnTo>
                    <a:pt x="35627" y="694402"/>
                  </a:lnTo>
                  <a:lnTo>
                    <a:pt x="74300" y="720472"/>
                  </a:lnTo>
                  <a:lnTo>
                    <a:pt x="121671" y="730030"/>
                  </a:lnTo>
                  <a:lnTo>
                    <a:pt x="14647302" y="730030"/>
                  </a:lnTo>
                  <a:lnTo>
                    <a:pt x="14694673" y="720472"/>
                  </a:lnTo>
                  <a:lnTo>
                    <a:pt x="14733347" y="694402"/>
                  </a:lnTo>
                  <a:lnTo>
                    <a:pt x="14759416" y="655729"/>
                  </a:lnTo>
                  <a:lnTo>
                    <a:pt x="14768974" y="608358"/>
                  </a:lnTo>
                  <a:lnTo>
                    <a:pt x="14768974" y="121671"/>
                  </a:lnTo>
                  <a:lnTo>
                    <a:pt x="14759416" y="74300"/>
                  </a:lnTo>
                  <a:lnTo>
                    <a:pt x="14733347" y="35627"/>
                  </a:lnTo>
                  <a:lnTo>
                    <a:pt x="14694673" y="9557"/>
                  </a:lnTo>
                  <a:lnTo>
                    <a:pt x="14647302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277596" y="9043704"/>
              <a:ext cx="14769465" cy="730250"/>
            </a:xfrm>
            <a:custGeom>
              <a:avLst/>
              <a:gdLst/>
              <a:ahLst/>
              <a:cxnLst/>
              <a:rect l="l" t="t" r="r" b="b"/>
              <a:pathLst>
                <a:path w="14769465" h="730250">
                  <a:moveTo>
                    <a:pt x="0" y="121671"/>
                  </a:moveTo>
                  <a:lnTo>
                    <a:pt x="9557" y="74300"/>
                  </a:lnTo>
                  <a:lnTo>
                    <a:pt x="35627" y="35627"/>
                  </a:lnTo>
                  <a:lnTo>
                    <a:pt x="74300" y="9557"/>
                  </a:lnTo>
                  <a:lnTo>
                    <a:pt x="121671" y="0"/>
                  </a:lnTo>
                  <a:lnTo>
                    <a:pt x="14647302" y="0"/>
                  </a:lnTo>
                  <a:lnTo>
                    <a:pt x="14694673" y="9557"/>
                  </a:lnTo>
                  <a:lnTo>
                    <a:pt x="14733347" y="35627"/>
                  </a:lnTo>
                  <a:lnTo>
                    <a:pt x="14759416" y="74300"/>
                  </a:lnTo>
                  <a:lnTo>
                    <a:pt x="14768974" y="121671"/>
                  </a:lnTo>
                  <a:lnTo>
                    <a:pt x="14768974" y="608358"/>
                  </a:lnTo>
                  <a:lnTo>
                    <a:pt x="14759416" y="655729"/>
                  </a:lnTo>
                  <a:lnTo>
                    <a:pt x="14733347" y="694402"/>
                  </a:lnTo>
                  <a:lnTo>
                    <a:pt x="14694673" y="720472"/>
                  </a:lnTo>
                  <a:lnTo>
                    <a:pt x="14647302" y="730030"/>
                  </a:lnTo>
                  <a:lnTo>
                    <a:pt x="121671" y="730030"/>
                  </a:lnTo>
                  <a:lnTo>
                    <a:pt x="74300" y="720472"/>
                  </a:lnTo>
                  <a:lnTo>
                    <a:pt x="35627" y="694402"/>
                  </a:lnTo>
                  <a:lnTo>
                    <a:pt x="9557" y="655729"/>
                  </a:lnTo>
                  <a:lnTo>
                    <a:pt x="0" y="608358"/>
                  </a:lnTo>
                  <a:lnTo>
                    <a:pt x="0" y="121671"/>
                  </a:lnTo>
                  <a:close/>
                </a:path>
              </a:pathLst>
            </a:custGeom>
            <a:ln w="2136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3740274" y="3523632"/>
            <a:ext cx="13335635" cy="60883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0480">
              <a:lnSpc>
                <a:spcPct val="100000"/>
              </a:lnSpc>
              <a:spcBef>
                <a:spcPts val="114"/>
              </a:spcBef>
            </a:pPr>
            <a:r>
              <a:rPr sz="2950" dirty="0">
                <a:latin typeface="Times New Roman"/>
                <a:cs typeface="Times New Roman"/>
              </a:rPr>
              <a:t>Защита</a:t>
            </a:r>
            <a:r>
              <a:rPr sz="2950" spc="-2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от</a:t>
            </a:r>
            <a:r>
              <a:rPr sz="2950" spc="-30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прямых</a:t>
            </a:r>
            <a:r>
              <a:rPr sz="2950" spc="-30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солнечных</a:t>
            </a:r>
            <a:r>
              <a:rPr sz="2950" spc="-45" dirty="0">
                <a:latin typeface="Times New Roman"/>
                <a:cs typeface="Times New Roman"/>
              </a:rPr>
              <a:t> </a:t>
            </a:r>
            <a:r>
              <a:rPr sz="2950" spc="-10" dirty="0">
                <a:latin typeface="Times New Roman"/>
                <a:cs typeface="Times New Roman"/>
              </a:rPr>
              <a:t>лучей</a:t>
            </a:r>
            <a:endParaRPr sz="29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905"/>
              </a:spcBef>
            </a:pPr>
            <a:endParaRPr sz="2950">
              <a:latin typeface="Times New Roman"/>
              <a:cs typeface="Times New Roman"/>
            </a:endParaRPr>
          </a:p>
          <a:p>
            <a:pPr marL="30480">
              <a:lnSpc>
                <a:spcPct val="100000"/>
              </a:lnSpc>
            </a:pPr>
            <a:r>
              <a:rPr sz="2950" dirty="0">
                <a:latin typeface="Times New Roman"/>
                <a:cs typeface="Times New Roman"/>
              </a:rPr>
              <a:t>Посадка</a:t>
            </a:r>
            <a:r>
              <a:rPr sz="2950" spc="-1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детей</a:t>
            </a:r>
            <a:r>
              <a:rPr sz="2950" spc="-20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в</a:t>
            </a:r>
            <a:r>
              <a:rPr sz="2950" spc="-1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классе</a:t>
            </a:r>
            <a:r>
              <a:rPr sz="2950" spc="-1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с</a:t>
            </a:r>
            <a:r>
              <a:rPr sz="2950" spc="-1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учетом</a:t>
            </a:r>
            <a:r>
              <a:rPr sz="2950" spc="-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зрительного</a:t>
            </a:r>
            <a:r>
              <a:rPr sz="2950" spc="-40" dirty="0">
                <a:latin typeface="Times New Roman"/>
                <a:cs typeface="Times New Roman"/>
              </a:rPr>
              <a:t> </a:t>
            </a:r>
            <a:r>
              <a:rPr sz="2950" spc="-10" dirty="0">
                <a:latin typeface="Times New Roman"/>
                <a:cs typeface="Times New Roman"/>
              </a:rPr>
              <a:t>диагноза</a:t>
            </a:r>
            <a:endParaRPr sz="29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900"/>
              </a:spcBef>
            </a:pPr>
            <a:endParaRPr sz="2950">
              <a:latin typeface="Times New Roman"/>
              <a:cs typeface="Times New Roman"/>
            </a:endParaRPr>
          </a:p>
          <a:p>
            <a:pPr marL="30480">
              <a:lnSpc>
                <a:spcPct val="100000"/>
              </a:lnSpc>
            </a:pPr>
            <a:r>
              <a:rPr sz="2950" dirty="0">
                <a:latin typeface="Times New Roman"/>
                <a:cs typeface="Times New Roman"/>
              </a:rPr>
              <a:t>Печатный</a:t>
            </a:r>
            <a:r>
              <a:rPr sz="2950" spc="-9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материал</a:t>
            </a:r>
            <a:r>
              <a:rPr sz="2950" spc="-8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с</a:t>
            </a:r>
            <a:r>
              <a:rPr sz="2950" spc="-7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широкой</a:t>
            </a:r>
            <a:r>
              <a:rPr sz="2950" spc="-8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строкой</a:t>
            </a:r>
            <a:r>
              <a:rPr sz="2950" spc="-8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и</a:t>
            </a:r>
            <a:r>
              <a:rPr sz="2950" spc="-8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дополнительной</a:t>
            </a:r>
            <a:r>
              <a:rPr sz="2950" spc="-100" dirty="0">
                <a:latin typeface="Times New Roman"/>
                <a:cs typeface="Times New Roman"/>
              </a:rPr>
              <a:t> </a:t>
            </a:r>
            <a:r>
              <a:rPr sz="2950" spc="-10" dirty="0">
                <a:latin typeface="Times New Roman"/>
                <a:cs typeface="Times New Roman"/>
              </a:rPr>
              <a:t>разлиновкой</a:t>
            </a:r>
            <a:endParaRPr sz="2950">
              <a:latin typeface="Times New Roman"/>
              <a:cs typeface="Times New Roman"/>
            </a:endParaRPr>
          </a:p>
          <a:p>
            <a:pPr marL="12700" marR="5080" indent="17780">
              <a:lnSpc>
                <a:spcPct val="245500"/>
              </a:lnSpc>
              <a:spcBef>
                <a:spcPts val="145"/>
              </a:spcBef>
            </a:pPr>
            <a:r>
              <a:rPr sz="2950" dirty="0">
                <a:latin typeface="Times New Roman"/>
                <a:cs typeface="Times New Roman"/>
              </a:rPr>
              <a:t>Сокращение</a:t>
            </a:r>
            <a:r>
              <a:rPr sz="2950" spc="-10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длительности</a:t>
            </a:r>
            <a:r>
              <a:rPr sz="2950" spc="-1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зрительной</a:t>
            </a:r>
            <a:r>
              <a:rPr sz="2950" spc="-20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нагрузки,</a:t>
            </a:r>
            <a:r>
              <a:rPr sz="2950" spc="-1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частая</a:t>
            </a:r>
            <a:r>
              <a:rPr sz="2950" spc="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смена</a:t>
            </a:r>
            <a:r>
              <a:rPr sz="2950" spc="-1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видов </a:t>
            </a:r>
            <a:r>
              <a:rPr sz="2950" spc="-10" dirty="0">
                <a:latin typeface="Times New Roman"/>
                <a:cs typeface="Times New Roman"/>
              </a:rPr>
              <a:t>деятельности Согласование</a:t>
            </a:r>
            <a:r>
              <a:rPr sz="2950" spc="-2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нагрузок</a:t>
            </a:r>
            <a:r>
              <a:rPr sz="2950" spc="-2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на</a:t>
            </a:r>
            <a:r>
              <a:rPr sz="2950" spc="-20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занятиях</a:t>
            </a:r>
            <a:r>
              <a:rPr sz="2950" spc="-30" dirty="0">
                <a:latin typeface="Times New Roman"/>
                <a:cs typeface="Times New Roman"/>
              </a:rPr>
              <a:t> </a:t>
            </a:r>
            <a:r>
              <a:rPr sz="2950" spc="-25" dirty="0">
                <a:latin typeface="Times New Roman"/>
                <a:cs typeface="Times New Roman"/>
              </a:rPr>
              <a:t>физкультуры</a:t>
            </a:r>
            <a:r>
              <a:rPr sz="2950" spc="-50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с</a:t>
            </a:r>
            <a:r>
              <a:rPr sz="2950" spc="-25" dirty="0">
                <a:latin typeface="Times New Roman"/>
                <a:cs typeface="Times New Roman"/>
              </a:rPr>
              <a:t> </a:t>
            </a:r>
            <a:r>
              <a:rPr sz="2950" spc="-30" dirty="0">
                <a:latin typeface="Times New Roman"/>
                <a:cs typeface="Times New Roman"/>
              </a:rPr>
              <a:t>врачом-</a:t>
            </a:r>
            <a:r>
              <a:rPr sz="2950" spc="-10" dirty="0">
                <a:latin typeface="Times New Roman"/>
                <a:cs typeface="Times New Roman"/>
              </a:rPr>
              <a:t>офтальмологом</a:t>
            </a:r>
            <a:endParaRPr sz="29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50"/>
              </a:spcBef>
            </a:pPr>
            <a:endParaRPr sz="2950">
              <a:latin typeface="Times New Roman"/>
              <a:cs typeface="Times New Roman"/>
            </a:endParaRPr>
          </a:p>
          <a:p>
            <a:pPr marL="30480">
              <a:lnSpc>
                <a:spcPct val="100000"/>
              </a:lnSpc>
            </a:pPr>
            <a:r>
              <a:rPr sz="2950" dirty="0">
                <a:latin typeface="Times New Roman"/>
                <a:cs typeface="Times New Roman"/>
              </a:rPr>
              <a:t>Обязательное</a:t>
            </a:r>
            <a:r>
              <a:rPr sz="2950" spc="-7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проведение</a:t>
            </a:r>
            <a:r>
              <a:rPr sz="2950" spc="-55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на</a:t>
            </a:r>
            <a:r>
              <a:rPr sz="2950" spc="-40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занятиях</a:t>
            </a:r>
            <a:r>
              <a:rPr sz="2950" spc="-50" dirty="0">
                <a:latin typeface="Times New Roman"/>
                <a:cs typeface="Times New Roman"/>
              </a:rPr>
              <a:t> </a:t>
            </a:r>
            <a:r>
              <a:rPr sz="2950" dirty="0">
                <a:latin typeface="Times New Roman"/>
                <a:cs typeface="Times New Roman"/>
              </a:rPr>
              <a:t>зрительной</a:t>
            </a:r>
            <a:r>
              <a:rPr sz="2950" spc="-55" dirty="0">
                <a:latin typeface="Times New Roman"/>
                <a:cs typeface="Times New Roman"/>
              </a:rPr>
              <a:t> </a:t>
            </a:r>
            <a:r>
              <a:rPr sz="2950" spc="-10" dirty="0">
                <a:latin typeface="Times New Roman"/>
                <a:cs typeface="Times New Roman"/>
              </a:rPr>
              <a:t>гимнастики</a:t>
            </a:r>
            <a:endParaRPr sz="29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5978" y="83004"/>
            <a:ext cx="18324524" cy="1798909"/>
          </a:xfrm>
          <a:prstGeom prst="rect">
            <a:avLst/>
          </a:prstGeom>
        </p:spPr>
        <p:txBody>
          <a:bodyPr vert="horz" wrap="square" lIns="0" tIns="775671" rIns="0" bIns="0" rtlCol="0">
            <a:spAutoFit/>
          </a:bodyPr>
          <a:lstStyle/>
          <a:p>
            <a:pPr marL="3898265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C00000"/>
                </a:solidFill>
              </a:rPr>
              <a:t>Технические</a:t>
            </a:r>
            <a:r>
              <a:rPr spc="-20" dirty="0">
                <a:solidFill>
                  <a:srgbClr val="C00000"/>
                </a:solidFill>
              </a:rPr>
              <a:t> </a:t>
            </a:r>
            <a:r>
              <a:rPr spc="-10" dirty="0">
                <a:solidFill>
                  <a:srgbClr val="C00000"/>
                </a:solidFill>
              </a:rPr>
              <a:t>приспособления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05752" y="3127099"/>
            <a:ext cx="7056755" cy="5200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dirty="0">
                <a:solidFill>
                  <a:srgbClr val="0070C0"/>
                </a:solidFill>
                <a:latin typeface="Times New Roman"/>
                <a:cs typeface="Times New Roman"/>
              </a:rPr>
              <a:t>Бегущая</a:t>
            </a:r>
            <a:r>
              <a:rPr sz="3300" b="1" spc="-1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300" b="1" dirty="0">
                <a:solidFill>
                  <a:srgbClr val="0070C0"/>
                </a:solidFill>
                <a:latin typeface="Times New Roman"/>
                <a:cs typeface="Times New Roman"/>
              </a:rPr>
              <a:t>строка</a:t>
            </a:r>
            <a:r>
              <a:rPr sz="3300" b="1" spc="-10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300" b="1" dirty="0">
                <a:solidFill>
                  <a:srgbClr val="0070C0"/>
                </a:solidFill>
                <a:latin typeface="Times New Roman"/>
                <a:cs typeface="Times New Roman"/>
              </a:rPr>
              <a:t>и</a:t>
            </a:r>
            <a:r>
              <a:rPr sz="3300" b="1" spc="-1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300" b="1" spc="-10" dirty="0">
                <a:solidFill>
                  <a:srgbClr val="0070C0"/>
                </a:solidFill>
                <a:latin typeface="Times New Roman"/>
                <a:cs typeface="Times New Roman"/>
              </a:rPr>
              <a:t>электронное</a:t>
            </a:r>
            <a:r>
              <a:rPr sz="3300" b="1" spc="-10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300" b="1" spc="-10" dirty="0">
                <a:solidFill>
                  <a:srgbClr val="0070C0"/>
                </a:solidFill>
                <a:latin typeface="Times New Roman"/>
                <a:cs typeface="Times New Roman"/>
              </a:rPr>
              <a:t>табло</a:t>
            </a:r>
            <a:endParaRPr sz="3300" dirty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516241" y="3853704"/>
            <a:ext cx="6142355" cy="1727835"/>
            <a:chOff x="6516241" y="3853704"/>
            <a:chExt cx="6142355" cy="172783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23780" y="3861243"/>
              <a:ext cx="6126724" cy="1712617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520010" y="3857474"/>
              <a:ext cx="6134735" cy="1720214"/>
            </a:xfrm>
            <a:custGeom>
              <a:avLst/>
              <a:gdLst/>
              <a:ahLst/>
              <a:cxnLst/>
              <a:rect l="l" t="t" r="r" b="b"/>
              <a:pathLst>
                <a:path w="6134734" h="1720214">
                  <a:moveTo>
                    <a:pt x="0" y="1720157"/>
                  </a:moveTo>
                  <a:lnTo>
                    <a:pt x="6134263" y="1720157"/>
                  </a:lnTo>
                  <a:lnTo>
                    <a:pt x="6134263" y="0"/>
                  </a:lnTo>
                  <a:lnTo>
                    <a:pt x="0" y="0"/>
                  </a:lnTo>
                  <a:lnTo>
                    <a:pt x="0" y="1720157"/>
                  </a:lnTo>
                  <a:close/>
                </a:path>
              </a:pathLst>
            </a:custGeom>
            <a:ln w="7539">
              <a:solidFill>
                <a:srgbClr val="0066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2642965" y="6748695"/>
            <a:ext cx="5311775" cy="3677920"/>
            <a:chOff x="12642965" y="6748695"/>
            <a:chExt cx="5311775" cy="367792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650504" y="6756234"/>
              <a:ext cx="5296173" cy="366271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2646735" y="6752464"/>
              <a:ext cx="5304155" cy="3670300"/>
            </a:xfrm>
            <a:custGeom>
              <a:avLst/>
              <a:gdLst/>
              <a:ahLst/>
              <a:cxnLst/>
              <a:rect l="l" t="t" r="r" b="b"/>
              <a:pathLst>
                <a:path w="5304155" h="3670300">
                  <a:moveTo>
                    <a:pt x="0" y="3670254"/>
                  </a:moveTo>
                  <a:lnTo>
                    <a:pt x="5303712" y="3670254"/>
                  </a:lnTo>
                  <a:lnTo>
                    <a:pt x="5303712" y="0"/>
                  </a:lnTo>
                  <a:lnTo>
                    <a:pt x="0" y="0"/>
                  </a:lnTo>
                  <a:lnTo>
                    <a:pt x="0" y="3670254"/>
                  </a:lnTo>
                  <a:close/>
                </a:path>
              </a:pathLst>
            </a:custGeom>
            <a:ln w="7539">
              <a:solidFill>
                <a:srgbClr val="0066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4534920" y="5643881"/>
            <a:ext cx="1408430" cy="5276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10" dirty="0">
                <a:solidFill>
                  <a:srgbClr val="0070C0"/>
                </a:solidFill>
                <a:latin typeface="Times New Roman"/>
                <a:cs typeface="Times New Roman"/>
              </a:rPr>
              <a:t>Пандус</a:t>
            </a:r>
            <a:endParaRPr sz="3300" dirty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281994" y="6722308"/>
            <a:ext cx="2593975" cy="3538854"/>
            <a:chOff x="3281994" y="6722308"/>
            <a:chExt cx="2593975" cy="3538854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89533" y="6729847"/>
              <a:ext cx="2578350" cy="3523243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285763" y="6726077"/>
              <a:ext cx="2586355" cy="3531235"/>
            </a:xfrm>
            <a:custGeom>
              <a:avLst/>
              <a:gdLst/>
              <a:ahLst/>
              <a:cxnLst/>
              <a:rect l="l" t="t" r="r" b="b"/>
              <a:pathLst>
                <a:path w="2586354" h="3531234">
                  <a:moveTo>
                    <a:pt x="0" y="3530782"/>
                  </a:moveTo>
                  <a:lnTo>
                    <a:pt x="2585889" y="3530782"/>
                  </a:lnTo>
                  <a:lnTo>
                    <a:pt x="2585889" y="0"/>
                  </a:lnTo>
                  <a:lnTo>
                    <a:pt x="0" y="0"/>
                  </a:lnTo>
                  <a:lnTo>
                    <a:pt x="0" y="3530782"/>
                  </a:lnTo>
                  <a:close/>
                </a:path>
              </a:pathLst>
            </a:custGeom>
            <a:ln w="7539">
              <a:solidFill>
                <a:srgbClr val="0066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117850" y="5573860"/>
            <a:ext cx="3235960" cy="1030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39420" marR="5080" indent="-427355">
              <a:lnSpc>
                <a:spcPct val="100000"/>
              </a:lnSpc>
              <a:spcBef>
                <a:spcPts val="95"/>
              </a:spcBef>
            </a:pPr>
            <a:r>
              <a:rPr sz="3300" b="1" dirty="0">
                <a:solidFill>
                  <a:srgbClr val="0070C0"/>
                </a:solidFill>
                <a:latin typeface="Times New Roman"/>
                <a:cs typeface="Times New Roman"/>
              </a:rPr>
              <a:t>Свето</a:t>
            </a:r>
            <a:r>
              <a:rPr sz="3300" b="1" spc="-5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300" b="1" dirty="0">
                <a:solidFill>
                  <a:srgbClr val="0070C0"/>
                </a:solidFill>
                <a:latin typeface="Times New Roman"/>
                <a:cs typeface="Times New Roman"/>
              </a:rPr>
              <a:t>-</a:t>
            </a:r>
            <a:r>
              <a:rPr sz="3300" b="1" spc="-5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300" b="1" spc="-10" dirty="0">
                <a:solidFill>
                  <a:srgbClr val="0070C0"/>
                </a:solidFill>
                <a:latin typeface="Times New Roman"/>
                <a:cs typeface="Times New Roman"/>
              </a:rPr>
              <a:t>звуковой информатор</a:t>
            </a:r>
            <a:endParaRPr sz="3300" dirty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5978" y="83004"/>
            <a:ext cx="18324524" cy="1938199"/>
          </a:xfrm>
          <a:prstGeom prst="rect">
            <a:avLst/>
          </a:prstGeom>
        </p:spPr>
        <p:txBody>
          <a:bodyPr vert="horz" wrap="square" lIns="0" tIns="913614" rIns="0" bIns="0" rtlCol="0">
            <a:spAutoFit/>
          </a:bodyPr>
          <a:lstStyle/>
          <a:p>
            <a:pPr marL="3128645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C00000"/>
                </a:solidFill>
              </a:rPr>
              <a:t>Разметка</a:t>
            </a:r>
            <a:r>
              <a:rPr spc="-2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на</a:t>
            </a:r>
            <a:r>
              <a:rPr spc="-20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территории</a:t>
            </a:r>
            <a:r>
              <a:rPr spc="-40" dirty="0">
                <a:solidFill>
                  <a:srgbClr val="C00000"/>
                </a:solidFill>
              </a:rPr>
              <a:t> </a:t>
            </a:r>
            <a:r>
              <a:rPr spc="-10" dirty="0">
                <a:solidFill>
                  <a:srgbClr val="C00000"/>
                </a:solidFill>
              </a:rPr>
              <a:t>школы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068030" y="3402619"/>
            <a:ext cx="5815330" cy="3866515"/>
            <a:chOff x="1068030" y="3402619"/>
            <a:chExt cx="5815330" cy="386651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91903" y="3426492"/>
              <a:ext cx="5767363" cy="381852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079967" y="3414555"/>
              <a:ext cx="5791835" cy="3843020"/>
            </a:xfrm>
            <a:custGeom>
              <a:avLst/>
              <a:gdLst/>
              <a:ahLst/>
              <a:cxnLst/>
              <a:rect l="l" t="t" r="r" b="b"/>
              <a:pathLst>
                <a:path w="5791834" h="3843020">
                  <a:moveTo>
                    <a:pt x="0" y="3842396"/>
                  </a:moveTo>
                  <a:lnTo>
                    <a:pt x="5791237" y="3842396"/>
                  </a:lnTo>
                  <a:lnTo>
                    <a:pt x="5791237" y="0"/>
                  </a:lnTo>
                  <a:lnTo>
                    <a:pt x="0" y="0"/>
                  </a:lnTo>
                  <a:lnTo>
                    <a:pt x="0" y="3842396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11597552" y="6026203"/>
            <a:ext cx="3445510" cy="4572635"/>
            <a:chOff x="11597552" y="6026203"/>
            <a:chExt cx="3445510" cy="457263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621426" y="6050077"/>
              <a:ext cx="3397592" cy="452467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1609489" y="6038140"/>
              <a:ext cx="3422015" cy="4549140"/>
            </a:xfrm>
            <a:custGeom>
              <a:avLst/>
              <a:gdLst/>
              <a:ahLst/>
              <a:cxnLst/>
              <a:rect l="l" t="t" r="r" b="b"/>
              <a:pathLst>
                <a:path w="3422015" h="4549140">
                  <a:moveTo>
                    <a:pt x="0" y="4548552"/>
                  </a:moveTo>
                  <a:lnTo>
                    <a:pt x="3421466" y="4548552"/>
                  </a:lnTo>
                  <a:lnTo>
                    <a:pt x="3421466" y="0"/>
                  </a:lnTo>
                  <a:lnTo>
                    <a:pt x="0" y="0"/>
                  </a:lnTo>
                  <a:lnTo>
                    <a:pt x="0" y="4548552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2069465" y="7674740"/>
            <a:ext cx="3875404" cy="2924175"/>
            <a:chOff x="2069465" y="7674740"/>
            <a:chExt cx="3875404" cy="292417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93339" y="7698613"/>
              <a:ext cx="3827318" cy="287614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081402" y="7686676"/>
              <a:ext cx="3851275" cy="2900045"/>
            </a:xfrm>
            <a:custGeom>
              <a:avLst/>
              <a:gdLst/>
              <a:ahLst/>
              <a:cxnLst/>
              <a:rect l="l" t="t" r="r" b="b"/>
              <a:pathLst>
                <a:path w="3851275" h="2900045">
                  <a:moveTo>
                    <a:pt x="0" y="2900016"/>
                  </a:moveTo>
                  <a:lnTo>
                    <a:pt x="3851191" y="2900016"/>
                  </a:lnTo>
                  <a:lnTo>
                    <a:pt x="3851191" y="0"/>
                  </a:lnTo>
                  <a:lnTo>
                    <a:pt x="0" y="0"/>
                  </a:lnTo>
                  <a:lnTo>
                    <a:pt x="0" y="2900016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7349304" y="3402619"/>
            <a:ext cx="3703320" cy="4914265"/>
            <a:chOff x="7349304" y="3402619"/>
            <a:chExt cx="3703320" cy="4914265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373178" y="3426492"/>
              <a:ext cx="3655176" cy="486644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361241" y="3414555"/>
              <a:ext cx="3679190" cy="4890770"/>
            </a:xfrm>
            <a:custGeom>
              <a:avLst/>
              <a:gdLst/>
              <a:ahLst/>
              <a:cxnLst/>
              <a:rect l="l" t="t" r="r" b="b"/>
              <a:pathLst>
                <a:path w="3679190" h="4890770">
                  <a:moveTo>
                    <a:pt x="0" y="4890322"/>
                  </a:moveTo>
                  <a:lnTo>
                    <a:pt x="3679050" y="4890322"/>
                  </a:lnTo>
                  <a:lnTo>
                    <a:pt x="3679050" y="0"/>
                  </a:lnTo>
                  <a:lnTo>
                    <a:pt x="0" y="0"/>
                  </a:lnTo>
                  <a:lnTo>
                    <a:pt x="0" y="4890322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15586960" y="3402619"/>
            <a:ext cx="3402965" cy="5079365"/>
            <a:chOff x="15586960" y="3402619"/>
            <a:chExt cx="3402965" cy="5079365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610833" y="3426492"/>
              <a:ext cx="3354871" cy="503105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5598897" y="3414555"/>
              <a:ext cx="3378835" cy="5055235"/>
            </a:xfrm>
            <a:custGeom>
              <a:avLst/>
              <a:gdLst/>
              <a:ahLst/>
              <a:cxnLst/>
              <a:rect l="l" t="t" r="r" b="b"/>
              <a:pathLst>
                <a:path w="3378834" h="5055234">
                  <a:moveTo>
                    <a:pt x="0" y="5054924"/>
                  </a:moveTo>
                  <a:lnTo>
                    <a:pt x="3378745" y="5054924"/>
                  </a:lnTo>
                  <a:lnTo>
                    <a:pt x="3378745" y="0"/>
                  </a:lnTo>
                  <a:lnTo>
                    <a:pt x="0" y="0"/>
                  </a:lnTo>
                  <a:lnTo>
                    <a:pt x="0" y="5054924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5978" y="83004"/>
            <a:ext cx="18324524" cy="2347915"/>
          </a:xfrm>
          <a:prstGeom prst="rect">
            <a:avLst/>
          </a:prstGeom>
        </p:spPr>
        <p:txBody>
          <a:bodyPr vert="horz" wrap="square" lIns="0" tIns="313528" rIns="0" bIns="0" rtlCol="0">
            <a:spAutoFit/>
          </a:bodyPr>
          <a:lstStyle/>
          <a:p>
            <a:pPr marL="3766185" marR="5080" indent="-769620" algn="ctr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C00000"/>
                </a:solidFill>
              </a:rPr>
              <a:t>С</a:t>
            </a:r>
            <a:r>
              <a:rPr spc="-1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какой</a:t>
            </a:r>
            <a:r>
              <a:rPr spc="-15" dirty="0">
                <a:solidFill>
                  <a:srgbClr val="C00000"/>
                </a:solidFill>
              </a:rPr>
              <a:t> </a:t>
            </a:r>
            <a:r>
              <a:rPr dirty="0" err="1">
                <a:solidFill>
                  <a:srgbClr val="C00000"/>
                </a:solidFill>
              </a:rPr>
              <a:t>целью</a:t>
            </a:r>
            <a:r>
              <a:rPr spc="-15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на</a:t>
            </a:r>
            <a:r>
              <a:rPr lang="ru-RU" dirty="0">
                <a:solidFill>
                  <a:srgbClr val="C00000"/>
                </a:solidFill>
              </a:rPr>
              <a:t> стенах </a:t>
            </a:r>
            <a:r>
              <a:rPr dirty="0" err="1">
                <a:solidFill>
                  <a:srgbClr val="C00000"/>
                </a:solidFill>
              </a:rPr>
              <a:t>созданы</a:t>
            </a:r>
            <a:r>
              <a:rPr spc="-35" dirty="0">
                <a:solidFill>
                  <a:srgbClr val="C00000"/>
                </a:solidFill>
              </a:rPr>
              <a:t> </a:t>
            </a:r>
            <a:r>
              <a:rPr spc="-10" dirty="0">
                <a:solidFill>
                  <a:srgbClr val="C00000"/>
                </a:solidFill>
              </a:rPr>
              <a:t>рисунки?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105617" y="7883394"/>
            <a:ext cx="11921971" cy="2911695"/>
          </a:xfrm>
          <a:prstGeom prst="rect">
            <a:avLst/>
          </a:prstGeom>
        </p:spPr>
        <p:txBody>
          <a:bodyPr vert="horz" wrap="square" lIns="0" tIns="170815" rIns="0" bIns="0" rtlCol="0">
            <a:spAutoFit/>
          </a:bodyPr>
          <a:lstStyle/>
          <a:p>
            <a:pPr marL="766445" indent="-753745">
              <a:lnSpc>
                <a:spcPct val="100000"/>
              </a:lnSpc>
              <a:spcBef>
                <a:spcPts val="1345"/>
              </a:spcBef>
              <a:buAutoNum type="arabicPeriod"/>
              <a:tabLst>
                <a:tab pos="766445" algn="l"/>
              </a:tabLst>
            </a:pPr>
            <a:r>
              <a:rPr sz="3950" b="1" dirty="0">
                <a:solidFill>
                  <a:srgbClr val="0070C0"/>
                </a:solidFill>
                <a:latin typeface="Times New Roman"/>
                <a:cs typeface="Times New Roman"/>
              </a:rPr>
              <a:t>Эстетическое</a:t>
            </a:r>
            <a:r>
              <a:rPr sz="3950" b="1" spc="-1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950" b="1" spc="-10" dirty="0">
                <a:solidFill>
                  <a:srgbClr val="0070C0"/>
                </a:solidFill>
                <a:latin typeface="Times New Roman"/>
                <a:cs typeface="Times New Roman"/>
              </a:rPr>
              <a:t>оформление</a:t>
            </a:r>
            <a:endParaRPr sz="3950" b="1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766445" indent="-753745">
              <a:lnSpc>
                <a:spcPct val="100000"/>
              </a:lnSpc>
              <a:spcBef>
                <a:spcPts val="1245"/>
              </a:spcBef>
              <a:buAutoNum type="arabicPeriod"/>
              <a:tabLst>
                <a:tab pos="766445" algn="l"/>
              </a:tabLst>
            </a:pPr>
            <a:r>
              <a:rPr sz="3950" b="1" dirty="0">
                <a:solidFill>
                  <a:srgbClr val="0070C0"/>
                </a:solidFill>
                <a:latin typeface="Times New Roman"/>
                <a:cs typeface="Times New Roman"/>
              </a:rPr>
              <a:t>Являются</a:t>
            </a:r>
            <a:r>
              <a:rPr sz="3950" b="1" spc="-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950" b="1" dirty="0">
                <a:solidFill>
                  <a:srgbClr val="0070C0"/>
                </a:solidFill>
                <a:latin typeface="Times New Roman"/>
                <a:cs typeface="Times New Roman"/>
              </a:rPr>
              <a:t>тренажерами</a:t>
            </a:r>
            <a:r>
              <a:rPr sz="3950" b="1" spc="-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950" b="1" dirty="0">
                <a:solidFill>
                  <a:srgbClr val="0070C0"/>
                </a:solidFill>
                <a:latin typeface="Times New Roman"/>
                <a:cs typeface="Times New Roman"/>
              </a:rPr>
              <a:t>для</a:t>
            </a:r>
            <a:r>
              <a:rPr sz="3950" b="1" spc="-5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950" b="1" spc="-20" dirty="0">
                <a:solidFill>
                  <a:srgbClr val="0070C0"/>
                </a:solidFill>
                <a:latin typeface="Times New Roman"/>
                <a:cs typeface="Times New Roman"/>
              </a:rPr>
              <a:t>глаз</a:t>
            </a:r>
            <a:endParaRPr sz="3950" b="1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766445" indent="-753745">
              <a:lnSpc>
                <a:spcPct val="100000"/>
              </a:lnSpc>
              <a:spcBef>
                <a:spcPts val="1245"/>
              </a:spcBef>
              <a:buAutoNum type="arabicPeriod"/>
              <a:tabLst>
                <a:tab pos="766445" algn="l"/>
              </a:tabLst>
            </a:pPr>
            <a:r>
              <a:rPr sz="3950" b="1" dirty="0">
                <a:solidFill>
                  <a:srgbClr val="0070C0"/>
                </a:solidFill>
                <a:latin typeface="Times New Roman"/>
                <a:cs typeface="Times New Roman"/>
              </a:rPr>
              <a:t>Продукт</a:t>
            </a:r>
            <a:r>
              <a:rPr sz="3950" b="1" spc="-3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950" b="1" dirty="0">
                <a:solidFill>
                  <a:srgbClr val="0070C0"/>
                </a:solidFill>
                <a:latin typeface="Times New Roman"/>
                <a:cs typeface="Times New Roman"/>
              </a:rPr>
              <a:t>проектной</a:t>
            </a:r>
            <a:r>
              <a:rPr sz="3950" b="1" spc="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950" b="1" dirty="0">
                <a:solidFill>
                  <a:srgbClr val="0070C0"/>
                </a:solidFill>
                <a:latin typeface="Times New Roman"/>
                <a:cs typeface="Times New Roman"/>
              </a:rPr>
              <a:t>деятельности</a:t>
            </a:r>
            <a:r>
              <a:rPr sz="3950" b="1" spc="-3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950" b="1" dirty="0">
                <a:solidFill>
                  <a:srgbClr val="0070C0"/>
                </a:solidFill>
                <a:latin typeface="Times New Roman"/>
                <a:cs typeface="Times New Roman"/>
              </a:rPr>
              <a:t>педагогов</a:t>
            </a:r>
            <a:r>
              <a:rPr sz="3950" b="1" spc="-1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950" b="1" dirty="0">
                <a:solidFill>
                  <a:srgbClr val="0070C0"/>
                </a:solidFill>
                <a:latin typeface="Times New Roman"/>
                <a:cs typeface="Times New Roman"/>
              </a:rPr>
              <a:t>и</a:t>
            </a:r>
            <a:r>
              <a:rPr sz="3950" b="1" spc="-2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sz="3950" b="1" spc="-10" dirty="0">
                <a:solidFill>
                  <a:srgbClr val="0070C0"/>
                </a:solidFill>
                <a:latin typeface="Times New Roman"/>
                <a:cs typeface="Times New Roman"/>
              </a:rPr>
              <a:t>детей</a:t>
            </a:r>
            <a:endParaRPr sz="3950" b="1" dirty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781904"/>
            <a:ext cx="6762516" cy="6761260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8815647" y="2758031"/>
            <a:ext cx="7868284" cy="5260340"/>
            <a:chOff x="8815647" y="2758031"/>
            <a:chExt cx="7868284" cy="526034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39521" y="2781904"/>
              <a:ext cx="7820494" cy="5211987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8827584" y="2769968"/>
              <a:ext cx="7844790" cy="5236210"/>
            </a:xfrm>
            <a:custGeom>
              <a:avLst/>
              <a:gdLst/>
              <a:ahLst/>
              <a:cxnLst/>
              <a:rect l="l" t="t" r="r" b="b"/>
              <a:pathLst>
                <a:path w="7844790" h="5236209">
                  <a:moveTo>
                    <a:pt x="0" y="5235861"/>
                  </a:moveTo>
                  <a:lnTo>
                    <a:pt x="7844368" y="5235861"/>
                  </a:lnTo>
                  <a:lnTo>
                    <a:pt x="7844368" y="0"/>
                  </a:lnTo>
                  <a:lnTo>
                    <a:pt x="0" y="0"/>
                  </a:lnTo>
                  <a:lnTo>
                    <a:pt x="0" y="5235861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5978" y="83004"/>
            <a:ext cx="18324524" cy="1306136"/>
          </a:xfrm>
          <a:prstGeom prst="rect">
            <a:avLst/>
          </a:prstGeom>
        </p:spPr>
        <p:txBody>
          <a:bodyPr vert="horz" wrap="square" lIns="0" tIns="287664" rIns="0" bIns="0" rtlCol="0">
            <a:spAutoFit/>
          </a:bodyPr>
          <a:lstStyle/>
          <a:p>
            <a:pPr marL="5720715" marR="5080" indent="-2723515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C00000"/>
                </a:solidFill>
              </a:rPr>
              <a:t>Тренажеры</a:t>
            </a:r>
            <a:r>
              <a:rPr spc="-20" dirty="0">
                <a:solidFill>
                  <a:srgbClr val="C00000"/>
                </a:solidFill>
              </a:rPr>
              <a:t> </a:t>
            </a:r>
            <a:r>
              <a:rPr dirty="0">
                <a:solidFill>
                  <a:srgbClr val="C00000"/>
                </a:solidFill>
              </a:rPr>
              <a:t>для</a:t>
            </a:r>
            <a:r>
              <a:rPr spc="-45" dirty="0">
                <a:solidFill>
                  <a:srgbClr val="C00000"/>
                </a:solidFill>
              </a:rPr>
              <a:t> </a:t>
            </a:r>
            <a:r>
              <a:rPr dirty="0" err="1">
                <a:solidFill>
                  <a:srgbClr val="C00000"/>
                </a:solidFill>
              </a:rPr>
              <a:t>зрительной</a:t>
            </a:r>
            <a:r>
              <a:rPr spc="-20" dirty="0">
                <a:solidFill>
                  <a:srgbClr val="C00000"/>
                </a:solidFill>
              </a:rPr>
              <a:t> </a:t>
            </a:r>
            <a:r>
              <a:rPr spc="-10" dirty="0" err="1">
                <a:solidFill>
                  <a:srgbClr val="C00000"/>
                </a:solidFill>
              </a:rPr>
              <a:t>гимнастики</a:t>
            </a:r>
            <a:endParaRPr spc="-10" dirty="0">
              <a:solidFill>
                <a:srgbClr val="C00000"/>
              </a:solidFill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20929" y="3329741"/>
            <a:ext cx="19351625" cy="7344409"/>
            <a:chOff x="420929" y="3329741"/>
            <a:chExt cx="19351625" cy="7344409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4803" y="3353615"/>
              <a:ext cx="6530062" cy="435379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32866" y="3341678"/>
              <a:ext cx="6554470" cy="4377690"/>
            </a:xfrm>
            <a:custGeom>
              <a:avLst/>
              <a:gdLst/>
              <a:ahLst/>
              <a:cxnLst/>
              <a:rect l="l" t="t" r="r" b="b"/>
              <a:pathLst>
                <a:path w="6554470" h="4377690">
                  <a:moveTo>
                    <a:pt x="0" y="4377667"/>
                  </a:moveTo>
                  <a:lnTo>
                    <a:pt x="6553936" y="4377667"/>
                  </a:lnTo>
                  <a:lnTo>
                    <a:pt x="6553936" y="0"/>
                  </a:lnTo>
                  <a:lnTo>
                    <a:pt x="0" y="0"/>
                  </a:lnTo>
                  <a:lnTo>
                    <a:pt x="0" y="4377667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74865" y="6477289"/>
              <a:ext cx="6258657" cy="4172857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6962929" y="6465353"/>
              <a:ext cx="6282690" cy="4197350"/>
            </a:xfrm>
            <a:custGeom>
              <a:avLst/>
              <a:gdLst/>
              <a:ahLst/>
              <a:cxnLst/>
              <a:rect l="l" t="t" r="r" b="b"/>
              <a:pathLst>
                <a:path w="6282690" h="4197350">
                  <a:moveTo>
                    <a:pt x="0" y="4196730"/>
                  </a:moveTo>
                  <a:lnTo>
                    <a:pt x="6282531" y="4196730"/>
                  </a:lnTo>
                  <a:lnTo>
                    <a:pt x="6282531" y="0"/>
                  </a:lnTo>
                  <a:lnTo>
                    <a:pt x="0" y="0"/>
                  </a:lnTo>
                  <a:lnTo>
                    <a:pt x="0" y="4196730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233523" y="3353615"/>
              <a:ext cx="6514984" cy="434499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3221587" y="3341678"/>
              <a:ext cx="6539230" cy="4369435"/>
            </a:xfrm>
            <a:custGeom>
              <a:avLst/>
              <a:gdLst/>
              <a:ahLst/>
              <a:cxnLst/>
              <a:rect l="l" t="t" r="r" b="b"/>
              <a:pathLst>
                <a:path w="6539230" h="4369434">
                  <a:moveTo>
                    <a:pt x="0" y="4368872"/>
                  </a:moveTo>
                  <a:lnTo>
                    <a:pt x="6538858" y="4368872"/>
                  </a:lnTo>
                  <a:lnTo>
                    <a:pt x="6538858" y="0"/>
                  </a:lnTo>
                  <a:lnTo>
                    <a:pt x="0" y="0"/>
                  </a:lnTo>
                  <a:lnTo>
                    <a:pt x="0" y="4368872"/>
                  </a:lnTo>
                  <a:close/>
                </a:path>
              </a:pathLst>
            </a:custGeom>
            <a:ln w="23873">
              <a:solidFill>
                <a:srgbClr val="008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</TotalTime>
  <Words>370</Words>
  <Application>Microsoft Office PowerPoint</Application>
  <PresentationFormat>Произвольный</PresentationFormat>
  <Paragraphs>85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1" baseType="lpstr">
      <vt:lpstr>Aptos</vt:lpstr>
      <vt:lpstr>Arial</vt:lpstr>
      <vt:lpstr>Times New Roman</vt:lpstr>
      <vt:lpstr>Office Theme</vt:lpstr>
      <vt:lpstr>Презентация PowerPoint</vt:lpstr>
      <vt:lpstr>ДЕТИ С НАРУШЕНИЯМИ ЗРЕНИЯ</vt:lpstr>
      <vt:lpstr>ОСОБЕННОСТИ СЛАБОВИДЯЩИХ ОБУЧАЮЩИХСЯ</vt:lpstr>
      <vt:lpstr>Особые образовательные условия для ребенка с нарушением зрения</vt:lpstr>
      <vt:lpstr>Специальные условия для ребенка с нарушением зрения</vt:lpstr>
      <vt:lpstr>Технические приспособления</vt:lpstr>
      <vt:lpstr>Разметка на территории школы</vt:lpstr>
      <vt:lpstr>С какой целью на стенах созданы рисунки?</vt:lpstr>
      <vt:lpstr>Тренажеры для зрительной гимнастики</vt:lpstr>
      <vt:lpstr>Разметка в помещениях школы</vt:lpstr>
      <vt:lpstr>Тактильные панно</vt:lpstr>
      <vt:lpstr>Специальное оборудование для обучения</vt:lpstr>
      <vt:lpstr>Презентация PowerPoint</vt:lpstr>
      <vt:lpstr>Презентация PowerPoint</vt:lpstr>
      <vt:lpstr>Специальное оборудование для обучения</vt:lpstr>
      <vt:lpstr>Средства для обучения ориентировке в пространстве</vt:lpstr>
      <vt:lpstr>Особенности наглядных материалов</vt:lpstr>
      <vt:lpstr>Особенности наглядных материалов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Olga</dc:creator>
  <cp:lastModifiedBy> </cp:lastModifiedBy>
  <cp:revision>6</cp:revision>
  <dcterms:created xsi:type="dcterms:W3CDTF">2025-12-22T20:46:56Z</dcterms:created>
  <dcterms:modified xsi:type="dcterms:W3CDTF">2025-12-23T06:25:43Z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2023-06-01T00:00:00Z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2025-12-22T00:00:00Z</vt:filetime>
  </property>
  <property fmtid="{D5CDD505-2E9C-101B-9397-08002B2CF9AE}" pid="5" name="Producer">
    <vt:lpwstr>3-Heights(TM) PDF Security Shell 4.8.25.2 (http://www.pdf-tools.com)</vt:lpwstr>
  </property>
</Properties>
</file>